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Lst>
  <p:notesMasterIdLst>
    <p:notesMasterId r:id="rId114"/>
  </p:notesMasterIdLst>
  <p:sldIdLst>
    <p:sldId id="378" r:id="rId2"/>
    <p:sldId id="379" r:id="rId3"/>
    <p:sldId id="300" r:id="rId4"/>
    <p:sldId id="283" r:id="rId5"/>
    <p:sldId id="301" r:id="rId6"/>
    <p:sldId id="313" r:id="rId7"/>
    <p:sldId id="315" r:id="rId8"/>
    <p:sldId id="316" r:id="rId9"/>
    <p:sldId id="380" r:id="rId10"/>
    <p:sldId id="308" r:id="rId11"/>
    <p:sldId id="317" r:id="rId12"/>
    <p:sldId id="319" r:id="rId13"/>
    <p:sldId id="318" r:id="rId14"/>
    <p:sldId id="320" r:id="rId15"/>
    <p:sldId id="321" r:id="rId16"/>
    <p:sldId id="322" r:id="rId17"/>
    <p:sldId id="381" r:id="rId18"/>
    <p:sldId id="382" r:id="rId19"/>
    <p:sldId id="383" r:id="rId20"/>
    <p:sldId id="384" r:id="rId21"/>
    <p:sldId id="385" r:id="rId22"/>
    <p:sldId id="386" r:id="rId23"/>
    <p:sldId id="387" r:id="rId24"/>
    <p:sldId id="388" r:id="rId25"/>
    <p:sldId id="389" r:id="rId26"/>
    <p:sldId id="390" r:id="rId27"/>
    <p:sldId id="391" r:id="rId28"/>
    <p:sldId id="392" r:id="rId29"/>
    <p:sldId id="393" r:id="rId30"/>
    <p:sldId id="394" r:id="rId31"/>
    <p:sldId id="395" r:id="rId32"/>
    <p:sldId id="396" r:id="rId33"/>
    <p:sldId id="397" r:id="rId34"/>
    <p:sldId id="398" r:id="rId35"/>
    <p:sldId id="401" r:id="rId36"/>
    <p:sldId id="402" r:id="rId37"/>
    <p:sldId id="400" r:id="rId38"/>
    <p:sldId id="403" r:id="rId39"/>
    <p:sldId id="399" r:id="rId40"/>
    <p:sldId id="404" r:id="rId41"/>
    <p:sldId id="405" r:id="rId42"/>
    <p:sldId id="406" r:id="rId43"/>
    <p:sldId id="407" r:id="rId44"/>
    <p:sldId id="421" r:id="rId45"/>
    <p:sldId id="408" r:id="rId46"/>
    <p:sldId id="409" r:id="rId47"/>
    <p:sldId id="410" r:id="rId48"/>
    <p:sldId id="412" r:id="rId49"/>
    <p:sldId id="413" r:id="rId50"/>
    <p:sldId id="415" r:id="rId51"/>
    <p:sldId id="414" r:id="rId52"/>
    <p:sldId id="422" r:id="rId53"/>
    <p:sldId id="423" r:id="rId54"/>
    <p:sldId id="424" r:id="rId55"/>
    <p:sldId id="425" r:id="rId56"/>
    <p:sldId id="426" r:id="rId57"/>
    <p:sldId id="427" r:id="rId58"/>
    <p:sldId id="429" r:id="rId59"/>
    <p:sldId id="430" r:id="rId60"/>
    <p:sldId id="428" r:id="rId61"/>
    <p:sldId id="431" r:id="rId62"/>
    <p:sldId id="432" r:id="rId63"/>
    <p:sldId id="433" r:id="rId64"/>
    <p:sldId id="434" r:id="rId65"/>
    <p:sldId id="435" r:id="rId66"/>
    <p:sldId id="436" r:id="rId67"/>
    <p:sldId id="437" r:id="rId68"/>
    <p:sldId id="438" r:id="rId69"/>
    <p:sldId id="439" r:id="rId70"/>
    <p:sldId id="440" r:id="rId71"/>
    <p:sldId id="441" r:id="rId72"/>
    <p:sldId id="442" r:id="rId73"/>
    <p:sldId id="443" r:id="rId74"/>
    <p:sldId id="444" r:id="rId75"/>
    <p:sldId id="445" r:id="rId76"/>
    <p:sldId id="446" r:id="rId77"/>
    <p:sldId id="447" r:id="rId78"/>
    <p:sldId id="448" r:id="rId79"/>
    <p:sldId id="449" r:id="rId80"/>
    <p:sldId id="450" r:id="rId81"/>
    <p:sldId id="451" r:id="rId82"/>
    <p:sldId id="452" r:id="rId83"/>
    <p:sldId id="453" r:id="rId84"/>
    <p:sldId id="454" r:id="rId85"/>
    <p:sldId id="455" r:id="rId86"/>
    <p:sldId id="457" r:id="rId87"/>
    <p:sldId id="458" r:id="rId88"/>
    <p:sldId id="459" r:id="rId89"/>
    <p:sldId id="460" r:id="rId90"/>
    <p:sldId id="461" r:id="rId91"/>
    <p:sldId id="462" r:id="rId92"/>
    <p:sldId id="463" r:id="rId93"/>
    <p:sldId id="464" r:id="rId94"/>
    <p:sldId id="465" r:id="rId95"/>
    <p:sldId id="466" r:id="rId96"/>
    <p:sldId id="467" r:id="rId97"/>
    <p:sldId id="468" r:id="rId98"/>
    <p:sldId id="469" r:id="rId99"/>
    <p:sldId id="470" r:id="rId100"/>
    <p:sldId id="471" r:id="rId101"/>
    <p:sldId id="472" r:id="rId102"/>
    <p:sldId id="474" r:id="rId103"/>
    <p:sldId id="473" r:id="rId104"/>
    <p:sldId id="475" r:id="rId105"/>
    <p:sldId id="476" r:id="rId106"/>
    <p:sldId id="477" r:id="rId107"/>
    <p:sldId id="478" r:id="rId108"/>
    <p:sldId id="479" r:id="rId109"/>
    <p:sldId id="480" r:id="rId110"/>
    <p:sldId id="419" r:id="rId111"/>
    <p:sldId id="420" r:id="rId112"/>
    <p:sldId id="299" r:id="rId11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03" autoAdjust="0"/>
    <p:restoredTop sz="84249" autoAdjust="0"/>
  </p:normalViewPr>
  <p:slideViewPr>
    <p:cSldViewPr>
      <p:cViewPr varScale="1">
        <p:scale>
          <a:sx n="53" d="100"/>
          <a:sy n="53" d="100"/>
        </p:scale>
        <p:origin x="1736" y="2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anose="020F0502020204030204" pitchFamily="34"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7B39C21E-E755-49BC-BD01-951A1955DE0A}" type="datetimeFigureOut">
              <a:rPr lang="en-US"/>
              <a:pPr/>
              <a:t>3/26/2024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anose="020F050202020403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45507654-C941-4463-9742-4500FEAA44AE}" type="slidenum">
              <a:rPr lang="en-US"/>
              <a:pPr/>
              <a:t>‹#›</a:t>
            </a:fld>
            <a:endParaRPr lang="en-US"/>
          </a:p>
        </p:txBody>
      </p:sp>
    </p:spTree>
    <p:extLst>
      <p:ext uri="{BB962C8B-B14F-4D97-AF65-F5344CB8AC3E}">
        <p14:creationId xmlns:p14="http://schemas.microsoft.com/office/powerpoint/2010/main" val="31686759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i="0" kern="1200" dirty="0">
                <a:solidFill>
                  <a:schemeClr val="tx1"/>
                </a:solidFill>
                <a:latin typeface="+mn-lt"/>
                <a:ea typeface="+mn-ea"/>
                <a:cs typeface="+mn-cs"/>
              </a:rPr>
              <a:t>Guidance to the Teacher</a:t>
            </a:r>
          </a:p>
          <a:p>
            <a:pPr marL="171450" indent="-171450">
              <a:buFont typeface="Arial" panose="020B0604020202020204" pitchFamily="34" charset="0"/>
              <a:buChar char="•"/>
            </a:pPr>
            <a:r>
              <a:rPr lang="en-GB" sz="1200" i="0" kern="1200" dirty="0">
                <a:solidFill>
                  <a:schemeClr val="tx1"/>
                </a:solidFill>
                <a:latin typeface="+mn-lt"/>
                <a:ea typeface="+mn-ea"/>
                <a:cs typeface="+mn-cs"/>
              </a:rPr>
              <a:t>Provide some few computers where the learner can practise how to install and uninstall software on computer systems. This should be done for both application software and system software.</a:t>
            </a:r>
          </a:p>
          <a:p>
            <a:pPr marL="171450" indent="-171450">
              <a:buFont typeface="Arial" panose="020B0604020202020204" pitchFamily="34" charset="0"/>
              <a:buChar char="•"/>
            </a:pPr>
            <a:r>
              <a:rPr lang="en-GB" sz="1200" i="0" kern="1200" dirty="0">
                <a:solidFill>
                  <a:schemeClr val="tx1"/>
                </a:solidFill>
                <a:latin typeface="+mn-lt"/>
                <a:ea typeface="+mn-ea"/>
                <a:cs typeface="+mn-cs"/>
              </a:rPr>
              <a:t>Guide the learner to identify and correct simple practical problems encountered when using a computer. For example, simple troubleshooting software failures, boot failure, identifying loose power connection and many more.</a:t>
            </a:r>
          </a:p>
          <a:p>
            <a:pPr marL="171450" indent="-171450">
              <a:buFont typeface="Arial" panose="020B0604020202020204" pitchFamily="34" charset="0"/>
              <a:buChar char="•"/>
            </a:pPr>
            <a:r>
              <a:rPr lang="en-GB" sz="1200" i="0" kern="1200" dirty="0">
                <a:solidFill>
                  <a:schemeClr val="tx1"/>
                </a:solidFill>
                <a:latin typeface="+mn-lt"/>
                <a:ea typeface="+mn-ea"/>
                <a:cs typeface="+mn-cs"/>
              </a:rPr>
              <a:t>Where the word lab or laboratory has been used, it is exclusively referring to the computer laboratory.</a:t>
            </a:r>
            <a:br>
              <a:rPr lang="en-GB" sz="1200" i="0" kern="1200" dirty="0">
                <a:solidFill>
                  <a:schemeClr val="tx1"/>
                </a:solidFill>
                <a:latin typeface="+mn-lt"/>
                <a:ea typeface="+mn-ea"/>
                <a:cs typeface="+mn-cs"/>
              </a:rPr>
            </a:br>
            <a:r>
              <a:rPr lang="en-GB" sz="1200" b="1" i="0" kern="1200" dirty="0">
                <a:solidFill>
                  <a:schemeClr val="tx1"/>
                </a:solidFill>
                <a:latin typeface="+mn-lt"/>
                <a:ea typeface="+mn-ea"/>
                <a:cs typeface="+mn-cs"/>
              </a:rPr>
              <a:t>Suggested Competences for Assessment</a:t>
            </a:r>
            <a:endParaRPr lang="en-GB" sz="1200" b="0" i="0" kern="1200" dirty="0">
              <a:solidFill>
                <a:schemeClr val="tx1"/>
              </a:solidFill>
              <a:latin typeface="+mn-lt"/>
              <a:ea typeface="+mn-ea"/>
              <a:cs typeface="+mn-cs"/>
            </a:endParaRPr>
          </a:p>
          <a:p>
            <a:pPr marL="171450" indent="-171450">
              <a:buFont typeface="Arial" panose="020B0604020202020204" pitchFamily="34" charset="0"/>
              <a:buChar char="•"/>
            </a:pPr>
            <a:r>
              <a:rPr lang="en-GB" sz="1200" i="0" kern="1200" dirty="0">
                <a:solidFill>
                  <a:schemeClr val="tx1"/>
                </a:solidFill>
                <a:latin typeface="+mn-lt"/>
                <a:ea typeface="+mn-ea"/>
                <a:cs typeface="+mn-cs"/>
              </a:rPr>
              <a:t>Assess the learners’ ability to install application and system software; take care of a computer system and use it safely.</a:t>
            </a:r>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1</a:t>
            </a:fld>
            <a:endParaRPr lang="en-US"/>
          </a:p>
        </p:txBody>
      </p:sp>
    </p:spTree>
    <p:extLst>
      <p:ext uri="{BB962C8B-B14F-4D97-AF65-F5344CB8AC3E}">
        <p14:creationId xmlns:p14="http://schemas.microsoft.com/office/powerpoint/2010/main" val="3136165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15</a:t>
            </a:fld>
            <a:endParaRPr lang="en-US"/>
          </a:p>
        </p:txBody>
      </p:sp>
    </p:spTree>
    <p:extLst>
      <p:ext uri="{BB962C8B-B14F-4D97-AF65-F5344CB8AC3E}">
        <p14:creationId xmlns:p14="http://schemas.microsoft.com/office/powerpoint/2010/main" val="3897002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69</a:t>
            </a:fld>
            <a:endParaRPr lang="en-US"/>
          </a:p>
        </p:txBody>
      </p:sp>
    </p:spTree>
    <p:extLst>
      <p:ext uri="{BB962C8B-B14F-4D97-AF65-F5344CB8AC3E}">
        <p14:creationId xmlns:p14="http://schemas.microsoft.com/office/powerpoint/2010/main" val="274725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70</a:t>
            </a:fld>
            <a:endParaRPr lang="en-US"/>
          </a:p>
        </p:txBody>
      </p:sp>
    </p:spTree>
    <p:extLst>
      <p:ext uri="{BB962C8B-B14F-4D97-AF65-F5344CB8AC3E}">
        <p14:creationId xmlns:p14="http://schemas.microsoft.com/office/powerpoint/2010/main" val="4228092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71</a:t>
            </a:fld>
            <a:endParaRPr lang="en-US"/>
          </a:p>
        </p:txBody>
      </p:sp>
    </p:spTree>
    <p:extLst>
      <p:ext uri="{BB962C8B-B14F-4D97-AF65-F5344CB8AC3E}">
        <p14:creationId xmlns:p14="http://schemas.microsoft.com/office/powerpoint/2010/main" val="2312201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72</a:t>
            </a:fld>
            <a:endParaRPr lang="en-US"/>
          </a:p>
        </p:txBody>
      </p:sp>
    </p:spTree>
    <p:extLst>
      <p:ext uri="{BB962C8B-B14F-4D97-AF65-F5344CB8AC3E}">
        <p14:creationId xmlns:p14="http://schemas.microsoft.com/office/powerpoint/2010/main" val="1572171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73</a:t>
            </a:fld>
            <a:endParaRPr lang="en-US"/>
          </a:p>
        </p:txBody>
      </p:sp>
    </p:spTree>
    <p:extLst>
      <p:ext uri="{BB962C8B-B14F-4D97-AF65-F5344CB8AC3E}">
        <p14:creationId xmlns:p14="http://schemas.microsoft.com/office/powerpoint/2010/main" val="27299825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4" name="Title 1"/>
          <p:cNvSpPr>
            <a:spLocks noGrp="1"/>
          </p:cNvSpPr>
          <p:nvPr>
            <p:ph type="ctrTitle"/>
          </p:nvPr>
        </p:nvSpPr>
        <p:spPr>
          <a:xfrm>
            <a:off x="1043608" y="1066800"/>
            <a:ext cx="5328592" cy="1858144"/>
          </a:xfrm>
          <a:ln>
            <a:noFill/>
          </a:ln>
        </p:spPr>
        <p:txBody>
          <a:bodyPr/>
          <a:lstStyle/>
          <a:p>
            <a:pPr algn="r" eaLnBrk="1" hangingPunct="1"/>
            <a:r>
              <a:rPr lang="en-US" b="1" i="1"/>
              <a:t>Click to edit Master title style</a:t>
            </a:r>
            <a:endParaRPr lang="en-US" b="1" i="1" dirty="0"/>
          </a:p>
        </p:txBody>
      </p:sp>
      <p:sp>
        <p:nvSpPr>
          <p:cNvPr id="5" name="Subtitle 2"/>
          <p:cNvSpPr>
            <a:spLocks noGrp="1"/>
          </p:cNvSpPr>
          <p:nvPr>
            <p:ph type="subTitle" idx="1"/>
          </p:nvPr>
        </p:nvSpPr>
        <p:spPr>
          <a:xfrm>
            <a:off x="1043608" y="2924944"/>
            <a:ext cx="7342584" cy="3628256"/>
          </a:xfrm>
          <a:ln>
            <a:noFill/>
          </a:ln>
        </p:spPr>
        <p:txBody>
          <a:bodyPr/>
          <a:lstStyle>
            <a:lvl1pPr marL="0" indent="0" algn="ctr">
              <a:buNone/>
              <a:defRPr/>
            </a:lvl1pPr>
          </a:lstStyle>
          <a:p>
            <a:r>
              <a:rPr lang="en-US" sz="3200" b="1"/>
              <a:t>Click to edit Master subtitle style</a:t>
            </a:r>
            <a:endParaRPr lang="en-US" b="1" dirty="0">
              <a:latin typeface="Tw Cen MT Condensed" panose="020B0606020104020203"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6017" y="1196752"/>
            <a:ext cx="1544375" cy="1656184"/>
          </a:xfrm>
          <a:prstGeom prst="rect">
            <a:avLst/>
          </a:prstGeom>
        </p:spPr>
      </p:pic>
    </p:spTree>
    <p:extLst>
      <p:ext uri="{BB962C8B-B14F-4D97-AF65-F5344CB8AC3E}">
        <p14:creationId xmlns:p14="http://schemas.microsoft.com/office/powerpoint/2010/main" val="4249276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7848600" cy="1000108"/>
          </a:xfrm>
        </p:spPr>
        <p:txBody>
          <a:bodyPr/>
          <a:lstStyle/>
          <a:p>
            <a:r>
              <a:rPr lang="en-US"/>
              <a:t>Click to edit Master title style</a:t>
            </a:r>
            <a:endParaRPr lang="en-GB" dirty="0"/>
          </a:p>
        </p:txBody>
      </p:sp>
      <p:sp>
        <p:nvSpPr>
          <p:cNvPr id="3" name="Content Placeholder 2"/>
          <p:cNvSpPr>
            <a:spLocks noGrp="1"/>
          </p:cNvSpPr>
          <p:nvPr>
            <p:ph sz="half" idx="1"/>
          </p:nvPr>
        </p:nvSpPr>
        <p:spPr>
          <a:xfrm>
            <a:off x="0" y="1071546"/>
            <a:ext cx="4572000" cy="5500726"/>
          </a:xfrm>
          <a:ln>
            <a:noFill/>
          </a:ln>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643438" y="1071546"/>
            <a:ext cx="4500562" cy="5500726"/>
          </a:xfrm>
          <a:ln>
            <a:noFill/>
          </a:ln>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380969403"/>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ln>
            <a:no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16050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ClipArt">
  <p:cSld name="1_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899592" y="0"/>
            <a:ext cx="8244408" cy="990600"/>
          </a:xfrm>
        </p:spPr>
        <p:txBody>
          <a:bodyPr/>
          <a:lstStyle/>
          <a:p>
            <a:r>
              <a:rPr lang="en-US"/>
              <a:t>Click to edit Master title style</a:t>
            </a:r>
            <a:endParaRPr lang="en-GB" dirty="0"/>
          </a:p>
        </p:txBody>
      </p:sp>
      <p:sp>
        <p:nvSpPr>
          <p:cNvPr id="3" name="Text Placeholder 2"/>
          <p:cNvSpPr>
            <a:spLocks noGrp="1"/>
          </p:cNvSpPr>
          <p:nvPr>
            <p:ph type="body" sz="half" idx="1"/>
          </p:nvPr>
        </p:nvSpPr>
        <p:spPr>
          <a:xfrm>
            <a:off x="0" y="1143000"/>
            <a:ext cx="4648200" cy="5410200"/>
          </a:xfrm>
          <a:ln>
            <a:no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Online Image Placeholder 3"/>
          <p:cNvSpPr>
            <a:spLocks noGrp="1"/>
          </p:cNvSpPr>
          <p:nvPr>
            <p:ph type="clipArt" sz="half" idx="2"/>
          </p:nvPr>
        </p:nvSpPr>
        <p:spPr>
          <a:xfrm>
            <a:off x="4648200" y="1143000"/>
            <a:ext cx="4419600" cy="5410200"/>
          </a:xfrm>
          <a:ln>
            <a:noFill/>
          </a:ln>
        </p:spPr>
        <p:txBody>
          <a:bodyPr/>
          <a:lstStyle/>
          <a:p>
            <a:r>
              <a:rPr lang="en-US"/>
              <a:t>Click icon to add clip art</a:t>
            </a:r>
            <a:endParaRPr lang="en-GB"/>
          </a:p>
        </p:txBody>
      </p:sp>
    </p:spTree>
    <p:extLst>
      <p:ext uri="{BB962C8B-B14F-4D97-AF65-F5344CB8AC3E}">
        <p14:creationId xmlns:p14="http://schemas.microsoft.com/office/powerpoint/2010/main" val="479344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9592" y="-76199"/>
            <a:ext cx="8244408" cy="1066800"/>
          </a:xfrm>
        </p:spPr>
        <p:txBody>
          <a:bodyPr/>
          <a:lstStyle/>
          <a:p>
            <a:r>
              <a:rPr lang="en-US"/>
              <a:t>Click to edit Master title style</a:t>
            </a:r>
            <a:endParaRPr lang="en-GB" dirty="0"/>
          </a:p>
        </p:txBody>
      </p:sp>
      <p:sp>
        <p:nvSpPr>
          <p:cNvPr id="3" name="Text Placeholder 2"/>
          <p:cNvSpPr>
            <a:spLocks noGrp="1"/>
          </p:cNvSpPr>
          <p:nvPr>
            <p:ph type="body" idx="1"/>
          </p:nvPr>
        </p:nvSpPr>
        <p:spPr>
          <a:xfrm>
            <a:off x="0" y="990599"/>
            <a:ext cx="4359966" cy="738429"/>
          </a:xfrm>
          <a:ln>
            <a:noFill/>
          </a:ln>
        </p:spPr>
        <p:txBody>
          <a:bodyPr anchor="b"/>
          <a:lstStyle>
            <a:lvl1pPr marL="0" indent="0">
              <a:buNone/>
              <a:defRPr sz="2400" b="1">
                <a:ln>
                  <a:noFill/>
                </a:l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0" y="1786145"/>
            <a:ext cx="4419600" cy="4726608"/>
          </a:xfrm>
          <a:ln>
            <a:noFill/>
          </a:ln>
        </p:spPr>
        <p:txBody>
          <a:bodyPr/>
          <a:lstStyle>
            <a:lvl1pPr>
              <a:defRPr>
                <a:ln>
                  <a:noFill/>
                </a:ln>
              </a:defRPr>
            </a:lvl1pPr>
            <a:lvl2pPr>
              <a:defRPr>
                <a:ln>
                  <a:noFill/>
                </a:ln>
              </a:defRPr>
            </a:lvl2pPr>
            <a:lvl3pPr>
              <a:defRPr>
                <a:ln>
                  <a:noFill/>
                </a:ln>
              </a:defRPr>
            </a:lvl3pPr>
            <a:lvl4pPr>
              <a:defRPr>
                <a:ln>
                  <a:noFill/>
                </a:ln>
              </a:defRPr>
            </a:lvl4pPr>
            <a:lvl5pPr>
              <a:defRPr>
                <a:ln>
                  <a:noFill/>
                </a:l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419600" y="990600"/>
            <a:ext cx="4687957" cy="757237"/>
          </a:xfrm>
          <a:ln>
            <a:noFill/>
          </a:ln>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9600" y="1757776"/>
            <a:ext cx="4687957" cy="4754976"/>
          </a:xfrm>
          <a:ln>
            <a:noFill/>
          </a:ln>
        </p:spPr>
        <p:txBody>
          <a:bodyPr/>
          <a:lstStyle>
            <a:lvl1pPr>
              <a:defRPr>
                <a:ln>
                  <a:noFill/>
                </a:ln>
              </a:defRPr>
            </a:lvl1pPr>
            <a:lvl2pPr>
              <a:defRPr>
                <a:ln>
                  <a:noFill/>
                </a:ln>
              </a:defRPr>
            </a:lvl2pPr>
            <a:lvl3pPr>
              <a:defRPr>
                <a:ln>
                  <a:noFill/>
                </a:ln>
              </a:defRPr>
            </a:lvl3pPr>
            <a:lvl4pPr>
              <a:defRPr>
                <a:ln>
                  <a:noFill/>
                </a:ln>
              </a:defRPr>
            </a:lvl4pPr>
            <a:lvl5pPr>
              <a:defRPr>
                <a:ln>
                  <a:noFill/>
                </a:l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Slide Number Placeholder 8"/>
          <p:cNvSpPr>
            <a:spLocks noGrp="1"/>
          </p:cNvSpPr>
          <p:nvPr>
            <p:ph type="sldNum" sz="quarter" idx="12"/>
          </p:nvPr>
        </p:nvSpPr>
        <p:spPr>
          <a:xfrm>
            <a:off x="8342243" y="6512752"/>
            <a:ext cx="801757" cy="345248"/>
          </a:xfrm>
          <a:prstGeom prst="rect">
            <a:avLst/>
          </a:prstGeom>
        </p:spPr>
        <p:txBody>
          <a:bodyPr/>
          <a:lstStyle>
            <a:lvl1pPr>
              <a:defRPr sz="1800"/>
            </a:lvl1pPr>
          </a:lstStyle>
          <a:p>
            <a:fld id="{522FB9ED-910D-4D82-A250-4545DD7E4817}" type="slidenum">
              <a:rPr lang="en-US" smtClean="0"/>
              <a:pPr/>
              <a:t>‹#›</a:t>
            </a:fld>
            <a:endParaRPr lang="en-US"/>
          </a:p>
        </p:txBody>
      </p:sp>
    </p:spTree>
    <p:extLst>
      <p:ext uri="{BB962C8B-B14F-4D97-AF65-F5344CB8AC3E}">
        <p14:creationId xmlns:p14="http://schemas.microsoft.com/office/powerpoint/2010/main" val="1580169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7">
            <a:extLst>
              <a:ext uri="{BEBA8EAE-BF5A-486C-A8C5-ECC9F3942E4B}">
                <a14:imgProps xmlns:a14="http://schemas.microsoft.com/office/drawing/2010/main">
                  <a14:imgLayer>
                    <a14:imgEffect>
                      <a14:brightnessContrast bright="7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295400" y="0"/>
            <a:ext cx="7848600" cy="9906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0" y="1066800"/>
            <a:ext cx="9144000" cy="551973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a:spLocks noChangeArrowheads="1"/>
          </p:cNvSpPr>
          <p:nvPr/>
        </p:nvSpPr>
        <p:spPr bwMode="auto">
          <a:xfrm>
            <a:off x="2747994" y="6586537"/>
            <a:ext cx="6396006" cy="271463"/>
          </a:xfrm>
          <a:prstGeom prst="rect">
            <a:avLst/>
          </a:prstGeom>
          <a:noFill/>
          <a:ln w="12700" cap="sq">
            <a:solidFill>
              <a:srgbClr val="FFFF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200" b="1" i="1" dirty="0">
                <a:solidFill>
                  <a:srgbClr val="FFFF00"/>
                </a:solidFill>
                <a:effectLst/>
              </a:rPr>
              <a:t> </a:t>
            </a:r>
            <a:r>
              <a:rPr lang="en-US" sz="1200" b="1" i="1" dirty="0">
                <a:solidFill>
                  <a:schemeClr val="bg1"/>
                </a:solidFill>
                <a:effectLst/>
                <a:latin typeface="Book Antiqua" panose="02040602050305030304" pitchFamily="18" charset="0"/>
              </a:rPr>
              <a:t>UACE SUB-ICT</a:t>
            </a:r>
            <a:r>
              <a:rPr lang="en-US" sz="1200" b="1" i="1" baseline="0" dirty="0">
                <a:solidFill>
                  <a:schemeClr val="bg1"/>
                </a:solidFill>
                <a:effectLst/>
                <a:latin typeface="Book Antiqua" panose="02040602050305030304" pitchFamily="18" charset="0"/>
              </a:rPr>
              <a:t> </a:t>
            </a:r>
            <a:r>
              <a:rPr lang="en-GB" sz="1200" b="1" i="1" dirty="0">
                <a:solidFill>
                  <a:srgbClr val="FFFF00"/>
                </a:solidFill>
                <a:effectLst/>
              </a:rPr>
              <a:t>3: Computer Laboratory Care and Maintenance</a:t>
            </a:r>
            <a:r>
              <a:rPr lang="en-GB" sz="900" b="1" i="1" dirty="0">
                <a:solidFill>
                  <a:srgbClr val="FFFF00"/>
                </a:solidFill>
                <a:effectLst/>
              </a:rPr>
              <a:t> </a:t>
            </a:r>
            <a:endParaRPr lang="en-GB" sz="1000" b="1" i="1" dirty="0">
              <a:solidFill>
                <a:srgbClr val="FFFF00"/>
              </a:solidFill>
              <a:effectLst/>
            </a:endParaRPr>
          </a:p>
          <a:p>
            <a:pPr marL="0" marR="0" indent="0" algn="l" defTabSz="914400" rtl="0" eaLnBrk="0" fontAlgn="base" latinLnBrk="0" hangingPunct="0">
              <a:lnSpc>
                <a:spcPct val="100000"/>
              </a:lnSpc>
              <a:spcBef>
                <a:spcPct val="50000"/>
              </a:spcBef>
              <a:spcAft>
                <a:spcPct val="0"/>
              </a:spcAft>
              <a:buClrTx/>
              <a:buSzTx/>
              <a:buFontTx/>
              <a:buNone/>
              <a:tabLst/>
              <a:defRPr/>
            </a:pPr>
            <a:endParaRPr lang="en-GB" sz="1200" b="1" i="1" dirty="0">
              <a:solidFill>
                <a:srgbClr val="FFFF00"/>
              </a:solidFill>
              <a:effectLst/>
            </a:endParaRPr>
          </a:p>
        </p:txBody>
      </p:sp>
      <p:sp>
        <p:nvSpPr>
          <p:cNvPr id="4" name="Rectangle 3"/>
          <p:cNvSpPr/>
          <p:nvPr/>
        </p:nvSpPr>
        <p:spPr>
          <a:xfrm>
            <a:off x="7655395" y="6537601"/>
            <a:ext cx="1518429" cy="369332"/>
          </a:xfrm>
          <a:prstGeom prst="rect">
            <a:avLst/>
          </a:prstGeom>
        </p:spPr>
        <p:txBody>
          <a:bodyPr wrap="none">
            <a:spAutoFit/>
          </a:bodyPr>
          <a:lstStyle/>
          <a:p>
            <a:pPr algn="r"/>
            <a:r>
              <a:rPr lang="en-US" b="1" dirty="0">
                <a:solidFill>
                  <a:schemeClr val="bg1"/>
                </a:solidFill>
              </a:rPr>
              <a:t>Slide </a:t>
            </a:r>
            <a:fld id="{7E23E9C8-2E5D-4F4F-BD82-724F2546A123}" type="slidenum">
              <a:rPr lang="en-US" b="1" smtClean="0">
                <a:solidFill>
                  <a:schemeClr val="bg1"/>
                </a:solidFill>
              </a:rPr>
              <a:pPr algn="r"/>
              <a:t>‹#›</a:t>
            </a:fld>
            <a:r>
              <a:rPr lang="en-US" b="1" dirty="0">
                <a:solidFill>
                  <a:schemeClr val="bg1"/>
                </a:solidFill>
              </a:rPr>
              <a:t>/112</a:t>
            </a:r>
          </a:p>
        </p:txBody>
      </p:sp>
    </p:spTree>
    <p:extLst>
      <p:ext uri="{BB962C8B-B14F-4D97-AF65-F5344CB8AC3E}">
        <p14:creationId xmlns:p14="http://schemas.microsoft.com/office/powerpoint/2010/main" val="218633121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Effect transition="in" filter="fade">
                                      <p:cBhvr>
                                        <p:cTn id="7" dur="1000"/>
                                        <p:tgtEl>
                                          <p:spTgt spid="1027">
                                            <p:txEl>
                                              <p:pRg st="0" end="0"/>
                                            </p:txEl>
                                          </p:spTgt>
                                        </p:tgtEl>
                                      </p:cBhvr>
                                    </p:animEffect>
                                    <p:anim calcmode="lin" valueType="num">
                                      <p:cBhvr>
                                        <p:cTn id="8" dur="1000" fill="hold"/>
                                        <p:tgtEl>
                                          <p:spTgt spid="102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2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27">
                                            <p:txEl>
                                              <p:pRg st="1" end="1"/>
                                            </p:txEl>
                                          </p:spTgt>
                                        </p:tgtEl>
                                        <p:attrNameLst>
                                          <p:attrName>style.visibility</p:attrName>
                                        </p:attrNameLst>
                                      </p:cBhvr>
                                      <p:to>
                                        <p:strVal val="visible"/>
                                      </p:to>
                                    </p:set>
                                    <p:animEffect transition="in" filter="fade">
                                      <p:cBhvr>
                                        <p:cTn id="12" dur="1000"/>
                                        <p:tgtEl>
                                          <p:spTgt spid="1027">
                                            <p:txEl>
                                              <p:pRg st="1" end="1"/>
                                            </p:txEl>
                                          </p:spTgt>
                                        </p:tgtEl>
                                      </p:cBhvr>
                                    </p:animEffect>
                                    <p:anim calcmode="lin" valueType="num">
                                      <p:cBhvr>
                                        <p:cTn id="13" dur="1000" fill="hold"/>
                                        <p:tgtEl>
                                          <p:spTgt spid="102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02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27">
                                            <p:txEl>
                                              <p:pRg st="2" end="2"/>
                                            </p:txEl>
                                          </p:spTgt>
                                        </p:tgtEl>
                                        <p:attrNameLst>
                                          <p:attrName>style.visibility</p:attrName>
                                        </p:attrNameLst>
                                      </p:cBhvr>
                                      <p:to>
                                        <p:strVal val="visible"/>
                                      </p:to>
                                    </p:set>
                                    <p:animEffect transition="in" filter="fade">
                                      <p:cBhvr>
                                        <p:cTn id="17" dur="1000"/>
                                        <p:tgtEl>
                                          <p:spTgt spid="1027">
                                            <p:txEl>
                                              <p:pRg st="2" end="2"/>
                                            </p:txEl>
                                          </p:spTgt>
                                        </p:tgtEl>
                                      </p:cBhvr>
                                    </p:animEffect>
                                    <p:anim calcmode="lin" valueType="num">
                                      <p:cBhvr>
                                        <p:cTn id="18" dur="1000" fill="hold"/>
                                        <p:tgtEl>
                                          <p:spTgt spid="102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027">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27">
                                            <p:txEl>
                                              <p:pRg st="3" end="3"/>
                                            </p:txEl>
                                          </p:spTgt>
                                        </p:tgtEl>
                                        <p:attrNameLst>
                                          <p:attrName>style.visibility</p:attrName>
                                        </p:attrNameLst>
                                      </p:cBhvr>
                                      <p:to>
                                        <p:strVal val="visible"/>
                                      </p:to>
                                    </p:set>
                                    <p:animEffect transition="in" filter="fade">
                                      <p:cBhvr>
                                        <p:cTn id="22" dur="1000"/>
                                        <p:tgtEl>
                                          <p:spTgt spid="1027">
                                            <p:txEl>
                                              <p:pRg st="3" end="3"/>
                                            </p:txEl>
                                          </p:spTgt>
                                        </p:tgtEl>
                                      </p:cBhvr>
                                    </p:animEffect>
                                    <p:anim calcmode="lin" valueType="num">
                                      <p:cBhvr>
                                        <p:cTn id="23" dur="1000" fill="hold"/>
                                        <p:tgtEl>
                                          <p:spTgt spid="1027">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027">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27">
                                            <p:txEl>
                                              <p:pRg st="4" end="4"/>
                                            </p:txEl>
                                          </p:spTgt>
                                        </p:tgtEl>
                                        <p:attrNameLst>
                                          <p:attrName>style.visibility</p:attrName>
                                        </p:attrNameLst>
                                      </p:cBhvr>
                                      <p:to>
                                        <p:strVal val="visible"/>
                                      </p:to>
                                    </p:set>
                                    <p:animEffect transition="in" filter="fade">
                                      <p:cBhvr>
                                        <p:cTn id="27" dur="1000"/>
                                        <p:tgtEl>
                                          <p:spTgt spid="1027">
                                            <p:txEl>
                                              <p:pRg st="4" end="4"/>
                                            </p:txEl>
                                          </p:spTgt>
                                        </p:tgtEl>
                                      </p:cBhvr>
                                    </p:animEffect>
                                    <p:anim calcmode="lin" valueType="num">
                                      <p:cBhvr>
                                        <p:cTn id="28" dur="1000" fill="hold"/>
                                        <p:tgtEl>
                                          <p:spTgt spid="1027">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02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p:tmplLst>
          <p:tmpl lvl="1">
            <p:tnLst>
              <p:par>
                <p:cTn presetID="42" presetClass="entr" presetSubtype="0"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tgtEl>
                          <p:spTgt spid="1027"/>
                        </p:tgtEl>
                      </p:cBhvr>
                    </p:animEffect>
                    <p:anim calcmode="lin" valueType="num">
                      <p:cBhvr>
                        <p:cTn dur="1000" fill="hold"/>
                        <p:tgtEl>
                          <p:spTgt spid="1027"/>
                        </p:tgtEl>
                        <p:attrNameLst>
                          <p:attrName>ppt_x</p:attrName>
                        </p:attrNameLst>
                      </p:cBhvr>
                      <p:tavLst>
                        <p:tav tm="0">
                          <p:val>
                            <p:strVal val="#ppt_x"/>
                          </p:val>
                        </p:tav>
                        <p:tav tm="100000">
                          <p:val>
                            <p:strVal val="#ppt_x"/>
                          </p:val>
                        </p:tav>
                      </p:tavLst>
                    </p:anim>
                    <p:anim calcmode="lin" valueType="num">
                      <p:cBhvr>
                        <p:cTn dur="1000" fill="hold"/>
                        <p:tgtEl>
                          <p:spTgt spid="1027"/>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tgtEl>
                          <p:spTgt spid="1027"/>
                        </p:tgtEl>
                      </p:cBhvr>
                    </p:animEffect>
                    <p:anim calcmode="lin" valueType="num">
                      <p:cBhvr>
                        <p:cTn dur="1000" fill="hold"/>
                        <p:tgtEl>
                          <p:spTgt spid="1027"/>
                        </p:tgtEl>
                        <p:attrNameLst>
                          <p:attrName>ppt_x</p:attrName>
                        </p:attrNameLst>
                      </p:cBhvr>
                      <p:tavLst>
                        <p:tav tm="0">
                          <p:val>
                            <p:strVal val="#ppt_x"/>
                          </p:val>
                        </p:tav>
                        <p:tav tm="100000">
                          <p:val>
                            <p:strVal val="#ppt_x"/>
                          </p:val>
                        </p:tav>
                      </p:tavLst>
                    </p:anim>
                    <p:anim calcmode="lin" valueType="num">
                      <p:cBhvr>
                        <p:cTn dur="1000" fill="hold"/>
                        <p:tgtEl>
                          <p:spTgt spid="1027"/>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tgtEl>
                          <p:spTgt spid="1027"/>
                        </p:tgtEl>
                      </p:cBhvr>
                    </p:animEffect>
                    <p:anim calcmode="lin" valueType="num">
                      <p:cBhvr>
                        <p:cTn dur="1000" fill="hold"/>
                        <p:tgtEl>
                          <p:spTgt spid="1027"/>
                        </p:tgtEl>
                        <p:attrNameLst>
                          <p:attrName>ppt_x</p:attrName>
                        </p:attrNameLst>
                      </p:cBhvr>
                      <p:tavLst>
                        <p:tav tm="0">
                          <p:val>
                            <p:strVal val="#ppt_x"/>
                          </p:val>
                        </p:tav>
                        <p:tav tm="100000">
                          <p:val>
                            <p:strVal val="#ppt_x"/>
                          </p:val>
                        </p:tav>
                      </p:tavLst>
                    </p:anim>
                    <p:anim calcmode="lin" valueType="num">
                      <p:cBhvr>
                        <p:cTn dur="1000" fill="hold"/>
                        <p:tgtEl>
                          <p:spTgt spid="1027"/>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tgtEl>
                          <p:spTgt spid="1027"/>
                        </p:tgtEl>
                      </p:cBhvr>
                    </p:animEffect>
                    <p:anim calcmode="lin" valueType="num">
                      <p:cBhvr>
                        <p:cTn dur="1000" fill="hold"/>
                        <p:tgtEl>
                          <p:spTgt spid="1027"/>
                        </p:tgtEl>
                        <p:attrNameLst>
                          <p:attrName>ppt_x</p:attrName>
                        </p:attrNameLst>
                      </p:cBhvr>
                      <p:tavLst>
                        <p:tav tm="0">
                          <p:val>
                            <p:strVal val="#ppt_x"/>
                          </p:val>
                        </p:tav>
                        <p:tav tm="100000">
                          <p:val>
                            <p:strVal val="#ppt_x"/>
                          </p:val>
                        </p:tav>
                      </p:tavLst>
                    </p:anim>
                    <p:anim calcmode="lin" valueType="num">
                      <p:cBhvr>
                        <p:cTn dur="1000" fill="hold"/>
                        <p:tgtEl>
                          <p:spTgt spid="1027"/>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tgtEl>
                          <p:spTgt spid="1027"/>
                        </p:tgtEl>
                      </p:cBhvr>
                    </p:animEffect>
                    <p:anim calcmode="lin" valueType="num">
                      <p:cBhvr>
                        <p:cTn dur="1000" fill="hold"/>
                        <p:tgtEl>
                          <p:spTgt spid="1027"/>
                        </p:tgtEl>
                        <p:attrNameLst>
                          <p:attrName>ppt_x</p:attrName>
                        </p:attrNameLst>
                      </p:cBhvr>
                      <p:tavLst>
                        <p:tav tm="0">
                          <p:val>
                            <p:strVal val="#ppt_x"/>
                          </p:val>
                        </p:tav>
                        <p:tav tm="100000">
                          <p:val>
                            <p:strVal val="#ppt_x"/>
                          </p:val>
                        </p:tav>
                      </p:tavLst>
                    </p:anim>
                    <p:anim calcmode="lin" valueType="num">
                      <p:cBhvr>
                        <p:cTn dur="1000" fill="hold"/>
                        <p:tgtEl>
                          <p:spTgt spid="1027"/>
                        </p:tgtEl>
                        <p:attrNameLst>
                          <p:attrName>ppt_y</p:attrName>
                        </p:attrNameLst>
                      </p:cBhvr>
                      <p:tavLst>
                        <p:tav tm="0">
                          <p:val>
                            <p:strVal val="#ppt_y+.1"/>
                          </p:val>
                        </p:tav>
                        <p:tav tm="100000">
                          <p:val>
                            <p:strVal val="#ppt_y"/>
                          </p:val>
                        </p:tav>
                      </p:tavLst>
                    </p:anim>
                  </p:childTnLst>
                </p:cTn>
              </p:par>
            </p:tnLst>
          </p:tmpl>
        </p:tmplLst>
      </p:bldP>
    </p:bldLst>
  </p:timing>
  <p:txStyles>
    <p:titleStyle>
      <a:lvl1pPr algn="ctr" rtl="0" eaLnBrk="1" fontAlgn="base" hangingPunct="1">
        <a:spcBef>
          <a:spcPct val="0"/>
        </a:spcBef>
        <a:spcAft>
          <a:spcPct val="0"/>
        </a:spcAft>
        <a:defRPr sz="4400" kern="1200">
          <a:solidFill>
            <a:schemeClr val="tx1"/>
          </a:solidFill>
          <a:latin typeface="+mj-lt"/>
          <a:ea typeface="MS PGothic" panose="020B0600070205080204" pitchFamily="34" charset="-128"/>
          <a:cs typeface="ＭＳ Ｐゴシック" pitchFamily="-111" charset="-128"/>
        </a:defRPr>
      </a:lvl1pPr>
      <a:lvl2pPr algn="ctr" rtl="0" eaLnBrk="1" fontAlgn="base" hangingPunct="1">
        <a:spcBef>
          <a:spcPct val="0"/>
        </a:spcBef>
        <a:spcAft>
          <a:spcPct val="0"/>
        </a:spcAft>
        <a:defRPr sz="4400">
          <a:solidFill>
            <a:schemeClr val="tx1"/>
          </a:solidFill>
          <a:latin typeface="Cambria" pitchFamily="18" charset="0"/>
          <a:ea typeface="MS PGothic" panose="020B0600070205080204" pitchFamily="34" charset="-128"/>
          <a:cs typeface="ＭＳ Ｐゴシック" pitchFamily="-111" charset="-128"/>
        </a:defRPr>
      </a:lvl2pPr>
      <a:lvl3pPr algn="ctr" rtl="0" eaLnBrk="1" fontAlgn="base" hangingPunct="1">
        <a:spcBef>
          <a:spcPct val="0"/>
        </a:spcBef>
        <a:spcAft>
          <a:spcPct val="0"/>
        </a:spcAft>
        <a:defRPr sz="4400">
          <a:solidFill>
            <a:schemeClr val="tx1"/>
          </a:solidFill>
          <a:latin typeface="Cambria" pitchFamily="18" charset="0"/>
          <a:ea typeface="MS PGothic" panose="020B0600070205080204" pitchFamily="34" charset="-128"/>
          <a:cs typeface="ＭＳ Ｐゴシック" pitchFamily="-111" charset="-128"/>
        </a:defRPr>
      </a:lvl3pPr>
      <a:lvl4pPr algn="ctr" rtl="0" eaLnBrk="1" fontAlgn="base" hangingPunct="1">
        <a:spcBef>
          <a:spcPct val="0"/>
        </a:spcBef>
        <a:spcAft>
          <a:spcPct val="0"/>
        </a:spcAft>
        <a:defRPr sz="4400">
          <a:solidFill>
            <a:schemeClr val="tx1"/>
          </a:solidFill>
          <a:latin typeface="Cambria" pitchFamily="18" charset="0"/>
          <a:ea typeface="MS PGothic" panose="020B0600070205080204" pitchFamily="34" charset="-128"/>
          <a:cs typeface="ＭＳ Ｐゴシック" pitchFamily="-111" charset="-128"/>
        </a:defRPr>
      </a:lvl4pPr>
      <a:lvl5pPr algn="ctr" rtl="0" eaLnBrk="1" fontAlgn="base" hangingPunct="1">
        <a:spcBef>
          <a:spcPct val="0"/>
        </a:spcBef>
        <a:spcAft>
          <a:spcPct val="0"/>
        </a:spcAft>
        <a:defRPr sz="4400">
          <a:solidFill>
            <a:schemeClr val="tx1"/>
          </a:solidFill>
          <a:latin typeface="Cambria" pitchFamily="18" charset="0"/>
          <a:ea typeface="MS PGothic" panose="020B0600070205080204" pitchFamily="34" charset="-128"/>
          <a:cs typeface="ＭＳ Ｐゴシック" pitchFamily="-111" charset="-128"/>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11" charset="-128"/>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file:///C:\Users\Administrator\Desktop\i-network\Doc1.doc" TargetMode="Externa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4" Type="http://schemas.microsoft.com/office/2007/relationships/hdphoto" Target="../media/hdphoto1.wdp"/></Relationships>
</file>

<file path=ppt/slides/_rels/slide7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3.xml"/><Relationship Id="rId4" Type="http://schemas.openxmlformats.org/officeDocument/2006/relationships/image" Target="../media/image72.jpeg"/></Relationships>
</file>

<file path=ppt/slides/_rels/slide8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2928926" y="1066800"/>
            <a:ext cx="3443274" cy="1858144"/>
          </a:xfrm>
        </p:spPr>
        <p:txBody>
          <a:bodyPr/>
          <a:lstStyle/>
          <a:p>
            <a:pPr algn="r" eaLnBrk="1" hangingPunct="1"/>
            <a:r>
              <a:rPr lang="en-US" b="1" i="1" dirty="0"/>
              <a:t>Subsidiary ICT for Uganda</a:t>
            </a:r>
          </a:p>
        </p:txBody>
      </p:sp>
      <p:sp>
        <p:nvSpPr>
          <p:cNvPr id="3075" name="Subtitle 2"/>
          <p:cNvSpPr>
            <a:spLocks noGrp="1"/>
          </p:cNvSpPr>
          <p:nvPr>
            <p:ph type="subTitle" idx="1"/>
          </p:nvPr>
        </p:nvSpPr>
        <p:spPr>
          <a:xfrm>
            <a:off x="1043608" y="3500438"/>
            <a:ext cx="7342584" cy="3052762"/>
          </a:xfrm>
        </p:spPr>
        <p:txBody>
          <a:bodyPr/>
          <a:lstStyle/>
          <a:p>
            <a:r>
              <a:rPr lang="en-GB" sz="3200" b="1" dirty="0"/>
              <a:t>Curriculum </a:t>
            </a:r>
            <a:r>
              <a:rPr lang="en-GB" b="1" dirty="0"/>
              <a:t>Topic 3 </a:t>
            </a:r>
            <a:r>
              <a:rPr lang="en-GB" sz="3200" b="1" dirty="0"/>
              <a:t>out of 15: </a:t>
            </a:r>
            <a:br>
              <a:rPr lang="en-GB" sz="3200" b="1" dirty="0"/>
            </a:br>
            <a:r>
              <a:rPr lang="en-GB" sz="3600" b="1" dirty="0">
                <a:solidFill>
                  <a:srgbClr val="C00000"/>
                </a:solidFill>
              </a:rPr>
              <a:t>COMPUTER LABORATORY CARE AND MAINTENANCE</a:t>
            </a:r>
            <a:endParaRPr lang="en-GB" sz="4400" b="1" dirty="0">
              <a:solidFill>
                <a:srgbClr val="C00000"/>
              </a:solidFill>
            </a:endParaRPr>
          </a:p>
          <a:p>
            <a:r>
              <a:rPr lang="en-GB" sz="2000" b="1" i="1" dirty="0"/>
              <a:t>Recommended Coverage Duration: 16 periods (2</a:t>
            </a:r>
            <a:r>
              <a:rPr lang="en-GB" sz="2000" b="1" i="1" baseline="30000" dirty="0"/>
              <a:t>2</a:t>
            </a:r>
            <a:r>
              <a:rPr lang="en-GB" sz="2000" b="1" i="1" dirty="0"/>
              <a:t>/</a:t>
            </a:r>
            <a:r>
              <a:rPr lang="en-GB" sz="2000" b="1" i="1" baseline="-25000" dirty="0"/>
              <a:t>3</a:t>
            </a:r>
            <a:r>
              <a:rPr lang="en-GB" sz="2000" b="1" i="1" dirty="0"/>
              <a:t>  weeks)</a:t>
            </a:r>
          </a:p>
          <a:p>
            <a:r>
              <a:rPr lang="en-GB" sz="1600" b="1" i="1" dirty="0"/>
              <a:t>Senior Five Term I</a:t>
            </a:r>
            <a:br>
              <a:rPr lang="en-GB" sz="1600" b="1" i="1" dirty="0"/>
            </a:br>
            <a:endParaRPr lang="en-GB" sz="1800" b="1" i="1" dirty="0"/>
          </a:p>
        </p:txBody>
      </p:sp>
    </p:spTree>
    <p:extLst>
      <p:ext uri="{BB962C8B-B14F-4D97-AF65-F5344CB8AC3E}">
        <p14:creationId xmlns:p14="http://schemas.microsoft.com/office/powerpoint/2010/main" val="4006924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dirty="0"/>
              <a:t>3.1.3 System Startup</a:t>
            </a:r>
            <a:endParaRPr lang="en-GB" altLang="en-US" dirty="0"/>
          </a:p>
        </p:txBody>
      </p:sp>
      <p:sp>
        <p:nvSpPr>
          <p:cNvPr id="24579" name="Content Placeholder 2"/>
          <p:cNvSpPr>
            <a:spLocks noGrp="1"/>
          </p:cNvSpPr>
          <p:nvPr>
            <p:ph idx="1"/>
          </p:nvPr>
        </p:nvSpPr>
        <p:spPr>
          <a:xfrm>
            <a:off x="30163" y="1066801"/>
            <a:ext cx="9083675" cy="5310188"/>
          </a:xfrm>
        </p:spPr>
        <p:txBody>
          <a:bodyPr/>
          <a:lstStyle/>
          <a:p>
            <a:pPr>
              <a:spcBef>
                <a:spcPct val="0"/>
              </a:spcBef>
              <a:defRPr/>
            </a:pPr>
            <a:r>
              <a:rPr lang="en-US" sz="2800" dirty="0"/>
              <a:t>On start up, the OS may verify that the person attempting to use the computer is a legitimate user through use of a password. </a:t>
            </a:r>
          </a:p>
          <a:p>
            <a:pPr>
              <a:spcBef>
                <a:spcPct val="0"/>
              </a:spcBef>
              <a:defRPr/>
            </a:pPr>
            <a:r>
              <a:rPr lang="en-US" sz="2800" dirty="0"/>
              <a:t>After the user logs on, the desktop and icons are displayed on the screen. </a:t>
            </a:r>
          </a:p>
          <a:p>
            <a:pPr>
              <a:spcBef>
                <a:spcPct val="0"/>
              </a:spcBef>
              <a:defRPr/>
            </a:pPr>
            <a:r>
              <a:rPr lang="en-US" sz="2800" dirty="0"/>
              <a:t>Finally, the operating system also executes programs in the Startup folder, which contains a list of programs that open automatically when you boot the computer.</a:t>
            </a:r>
          </a:p>
          <a:p>
            <a:pPr>
              <a:spcBef>
                <a:spcPct val="0"/>
              </a:spcBef>
              <a:defRPr/>
            </a:pPr>
            <a:r>
              <a:rPr lang="en-US" sz="2800" dirty="0"/>
              <a:t>Microsoft Windows users can see each of the programs that startup each time their computer boots by using the </a:t>
            </a:r>
            <a:r>
              <a:rPr lang="en-US" sz="2800" dirty="0" err="1">
                <a:solidFill>
                  <a:srgbClr val="FF0000"/>
                </a:solidFill>
              </a:rPr>
              <a:t>msconfig</a:t>
            </a:r>
            <a:r>
              <a:rPr lang="en-US" sz="2800" dirty="0">
                <a:solidFill>
                  <a:srgbClr val="FF0000"/>
                </a:solidFill>
              </a:rPr>
              <a:t> utility.</a:t>
            </a:r>
            <a:endParaRPr lang="en-GB" sz="2800" dirty="0">
              <a:solidFill>
                <a:srgbClr val="FF0000"/>
              </a:solidFill>
            </a:endParaRPr>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
        <p:nvSpPr>
          <p:cNvPr id="5" name="Slide Number Placeholder 4"/>
          <p:cNvSpPr>
            <a:spLocks noGrp="1"/>
          </p:cNvSpPr>
          <p:nvPr>
            <p:ph type="sldNum" sz="quarter" idx="4294967295"/>
          </p:nvPr>
        </p:nvSpPr>
        <p:spPr>
          <a:xfrm>
            <a:off x="7010400" y="6381750"/>
            <a:ext cx="2133600" cy="476250"/>
          </a:xfrm>
          <a:prstGeom prst="rect">
            <a:avLst/>
          </a:prstGeo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C295173-2188-4B76-AEF1-1C7EDA2DBF0B}" type="slidenum">
              <a:rPr lang="en-US" altLang="en-US">
                <a:solidFill>
                  <a:srgbClr val="FFFFFF"/>
                </a:solidFill>
              </a:rPr>
              <a:pPr eaLnBrk="1" hangingPunct="1"/>
              <a:t>10</a:t>
            </a:fld>
            <a:endParaRPr lang="en-US" altLang="en-US">
              <a:solidFill>
                <a:srgbClr val="FFFFFF"/>
              </a:solidFill>
            </a:endParaRPr>
          </a:p>
        </p:txBody>
      </p:sp>
    </p:spTree>
    <p:extLst>
      <p:ext uri="{BB962C8B-B14F-4D97-AF65-F5344CB8AC3E}">
        <p14:creationId xmlns:p14="http://schemas.microsoft.com/office/powerpoint/2010/main" val="8526914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3.3.5 Troubleshooting on computers</a:t>
            </a:r>
            <a:endParaRPr lang="en-GB" sz="3600" b="1" dirty="0"/>
          </a:p>
        </p:txBody>
      </p:sp>
      <p:sp>
        <p:nvSpPr>
          <p:cNvPr id="3" name="Content Placeholder 2"/>
          <p:cNvSpPr>
            <a:spLocks noGrp="1"/>
          </p:cNvSpPr>
          <p:nvPr>
            <p:ph idx="1"/>
          </p:nvPr>
        </p:nvSpPr>
        <p:spPr>
          <a:xfrm>
            <a:off x="0" y="908720"/>
            <a:ext cx="9144000" cy="5586916"/>
          </a:xfrm>
        </p:spPr>
        <p:txBody>
          <a:bodyPr/>
          <a:lstStyle/>
          <a:p>
            <a:pPr marL="0" indent="0">
              <a:spcBef>
                <a:spcPts val="0"/>
              </a:spcBef>
              <a:buNone/>
            </a:pPr>
            <a:r>
              <a:rPr lang="en-GB" sz="2400" b="1" dirty="0"/>
              <a:t>Troubleshooting Common Technology Issues </a:t>
            </a:r>
            <a:endParaRPr lang="en-GB" sz="2800" dirty="0"/>
          </a:p>
          <a:p>
            <a:r>
              <a:rPr lang="en-GB" b="1" dirty="0"/>
              <a:t>Issue: The browser’s homepage suddenly changed.  </a:t>
            </a:r>
            <a:endParaRPr lang="en-GB" sz="3600" dirty="0"/>
          </a:p>
          <a:p>
            <a:pPr lvl="1"/>
            <a:r>
              <a:rPr lang="en-GB" dirty="0"/>
              <a:t>This is a common symptom that a virus or browser hijacker may have infected the computer. </a:t>
            </a:r>
            <a:endParaRPr lang="en-GB" sz="3200" dirty="0"/>
          </a:p>
          <a:p>
            <a:pPr lvl="1"/>
            <a:r>
              <a:rPr lang="en-GB" dirty="0"/>
              <a:t>Try re-setting the home page to the default: </a:t>
            </a:r>
            <a:endParaRPr lang="en-GB" sz="3200" dirty="0"/>
          </a:p>
          <a:p>
            <a:r>
              <a:rPr lang="en-GB" dirty="0"/>
              <a:t>In Internet Explorer: </a:t>
            </a:r>
            <a:endParaRPr lang="en-GB" sz="3600" dirty="0"/>
          </a:p>
          <a:p>
            <a:pPr lvl="5" fontAlgn="base"/>
            <a:r>
              <a:rPr lang="en-GB" dirty="0"/>
              <a:t>On the Tools menu, click Internet Options. </a:t>
            </a:r>
            <a:endParaRPr lang="en-GB" sz="2400" dirty="0"/>
          </a:p>
          <a:p>
            <a:pPr lvl="5" fontAlgn="base"/>
            <a:r>
              <a:rPr lang="en-GB" dirty="0"/>
              <a:t>Click the General tab. In the Address box, type the Web address you want for your home page.   	Click OK.  </a:t>
            </a:r>
            <a:endParaRPr lang="en-GB" sz="2400" dirty="0"/>
          </a:p>
          <a:p>
            <a:r>
              <a:rPr lang="en-GB" dirty="0"/>
              <a:t>In Mozilla Firefox:  </a:t>
            </a:r>
            <a:endParaRPr lang="en-GB" sz="3600" dirty="0"/>
          </a:p>
          <a:p>
            <a:pPr lvl="5" fontAlgn="base"/>
            <a:r>
              <a:rPr lang="en-GB" dirty="0"/>
              <a:t>Open the web site you want to set as your home page.  </a:t>
            </a:r>
            <a:endParaRPr lang="en-GB" sz="2400" dirty="0"/>
          </a:p>
          <a:p>
            <a:pPr lvl="5" fontAlgn="base"/>
            <a:r>
              <a:rPr lang="en-GB" dirty="0"/>
              <a:t>Click the icon to the left of the web address and drag it to the Home button. Click Yes. </a:t>
            </a:r>
            <a:endParaRPr lang="en-GB" sz="7200" dirty="0"/>
          </a:p>
        </p:txBody>
      </p:sp>
    </p:spTree>
    <p:extLst>
      <p:ext uri="{BB962C8B-B14F-4D97-AF65-F5344CB8AC3E}">
        <p14:creationId xmlns:p14="http://schemas.microsoft.com/office/powerpoint/2010/main" val="2650225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3.3.5 Troubleshooting on computers</a:t>
            </a:r>
            <a:endParaRPr lang="en-GB" sz="3600" b="1" dirty="0"/>
          </a:p>
        </p:txBody>
      </p:sp>
      <p:sp>
        <p:nvSpPr>
          <p:cNvPr id="3" name="Content Placeholder 2"/>
          <p:cNvSpPr>
            <a:spLocks noGrp="1"/>
          </p:cNvSpPr>
          <p:nvPr>
            <p:ph idx="1"/>
          </p:nvPr>
        </p:nvSpPr>
        <p:spPr>
          <a:xfrm>
            <a:off x="0" y="908720"/>
            <a:ext cx="9144000" cy="5586916"/>
          </a:xfrm>
        </p:spPr>
        <p:txBody>
          <a:bodyPr/>
          <a:lstStyle/>
          <a:p>
            <a:pPr marL="0" indent="0">
              <a:spcBef>
                <a:spcPts val="0"/>
              </a:spcBef>
              <a:buNone/>
            </a:pPr>
            <a:r>
              <a:rPr lang="en-GB" sz="2800" b="1" dirty="0"/>
              <a:t>Troubleshooting Common Technology Issues </a:t>
            </a:r>
            <a:endParaRPr lang="en-GB" dirty="0"/>
          </a:p>
          <a:p>
            <a:pPr marL="0" indent="0">
              <a:buNone/>
            </a:pPr>
            <a:r>
              <a:rPr lang="en-GB" sz="2400" b="1" dirty="0"/>
              <a:t>Issue: Problems after Installing New Software or Device Driver:</a:t>
            </a:r>
            <a:endParaRPr lang="en-GB" sz="2400" dirty="0"/>
          </a:p>
          <a:p>
            <a:r>
              <a:rPr lang="en-GB" sz="2800" dirty="0"/>
              <a:t>Of course you should first uninstall the software or driver. Or use System Restore to return your system to a previous working state. To open System Restore or click Start -&gt; Programs -&gt; Accessories -&gt; System Tools -&gt; System Restore.</a:t>
            </a:r>
          </a:p>
          <a:p>
            <a:pPr marL="0" indent="0">
              <a:buNone/>
            </a:pPr>
            <a:r>
              <a:rPr lang="en-GB" sz="2800" b="1" dirty="0"/>
              <a:t>Issue: No Power:</a:t>
            </a:r>
            <a:endParaRPr lang="en-GB" sz="2800" dirty="0"/>
          </a:p>
          <a:p>
            <a:r>
              <a:rPr lang="en-GB" sz="2800" dirty="0"/>
              <a:t>The main culprit is usually the power supply unit. Make sure the power cord is securely plugged into the supply and the wall outlet. If so, you can buy a tester to see whether your Power Supply Unit is receiving and putting out enough voltage.</a:t>
            </a:r>
          </a:p>
        </p:txBody>
      </p:sp>
    </p:spTree>
    <p:extLst>
      <p:ext uri="{BB962C8B-B14F-4D97-AF65-F5344CB8AC3E}">
        <p14:creationId xmlns:p14="http://schemas.microsoft.com/office/powerpoint/2010/main" val="14774502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3.3.5 Troubleshooting on computers</a:t>
            </a:r>
            <a:endParaRPr lang="en-GB" sz="3600" b="1" dirty="0"/>
          </a:p>
        </p:txBody>
      </p:sp>
      <p:sp>
        <p:nvSpPr>
          <p:cNvPr id="3" name="Content Placeholder 2"/>
          <p:cNvSpPr>
            <a:spLocks noGrp="1"/>
          </p:cNvSpPr>
          <p:nvPr>
            <p:ph idx="1"/>
          </p:nvPr>
        </p:nvSpPr>
        <p:spPr>
          <a:xfrm>
            <a:off x="0" y="908720"/>
            <a:ext cx="9144000" cy="5586916"/>
          </a:xfrm>
        </p:spPr>
        <p:txBody>
          <a:bodyPr/>
          <a:lstStyle/>
          <a:p>
            <a:pPr marL="0" indent="0">
              <a:spcBef>
                <a:spcPts val="0"/>
              </a:spcBef>
              <a:buNone/>
            </a:pPr>
            <a:r>
              <a:rPr lang="en-GB" sz="2800" b="1" dirty="0"/>
              <a:t>Troubleshooting Common Technology Issues </a:t>
            </a:r>
            <a:endParaRPr lang="en-GB" dirty="0"/>
          </a:p>
          <a:p>
            <a:pPr marL="0" indent="0">
              <a:buNone/>
            </a:pPr>
            <a:r>
              <a:rPr lang="en-GB" sz="2400" b="1" dirty="0"/>
              <a:t>Issue: Computer fails to Boot:</a:t>
            </a:r>
            <a:endParaRPr lang="en-GB" sz="2400" dirty="0"/>
          </a:p>
          <a:p>
            <a:r>
              <a:rPr lang="en-GB" sz="2400" dirty="0"/>
              <a:t>Sound Codes made by a computer can help during troubleshooting:</a:t>
            </a:r>
          </a:p>
          <a:p>
            <a:r>
              <a:rPr lang="en-GB" sz="2400" b="1" dirty="0"/>
              <a:t>Double beep:</a:t>
            </a:r>
            <a:r>
              <a:rPr lang="en-GB" sz="2400" dirty="0"/>
              <a:t> If the computer makes a double beep sound and starts/boots normally, then there is no hardware problem.</a:t>
            </a:r>
          </a:p>
          <a:p>
            <a:r>
              <a:rPr lang="en-GB" sz="2400" b="1" dirty="0"/>
              <a:t>Prolonged beep:</a:t>
            </a:r>
            <a:r>
              <a:rPr lang="en-GB" sz="2400" dirty="0"/>
              <a:t> a continuous/ prolonged beep sound with no display means that memory is missing in the computer. </a:t>
            </a:r>
          </a:p>
          <a:p>
            <a:r>
              <a:rPr lang="en-GB" sz="2400" dirty="0"/>
              <a:t>If you don't hear a beep at all, more than likely it's a failing power supply or motherboard.</a:t>
            </a:r>
          </a:p>
          <a:p>
            <a:r>
              <a:rPr lang="en-GB" sz="2400" b="1" dirty="0"/>
              <a:t>CMOS BIOS errors: </a:t>
            </a:r>
            <a:r>
              <a:rPr lang="en-GB" sz="2400" dirty="0"/>
              <a:t>The CMOS RAM powered by a battery stores the BIOS program which contains hardware parameters of the computer, namely: CPU speed, RAM size, HDD size, system date, boot order etc. </a:t>
            </a:r>
            <a:r>
              <a:rPr lang="en-GB" sz="2000" dirty="0"/>
              <a:t>If/when the battery loses its charge, the contents of the CMOS RAM are lost, and BIOS errors will be displayed every time you start your computer. </a:t>
            </a:r>
          </a:p>
          <a:p>
            <a:endParaRPr lang="en-GB" sz="2000" dirty="0"/>
          </a:p>
        </p:txBody>
      </p:sp>
    </p:spTree>
    <p:extLst>
      <p:ext uri="{BB962C8B-B14F-4D97-AF65-F5344CB8AC3E}">
        <p14:creationId xmlns:p14="http://schemas.microsoft.com/office/powerpoint/2010/main" val="39026479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3.3.5 Troubleshooting on computers</a:t>
            </a:r>
            <a:endParaRPr lang="en-GB" sz="3600" b="1" dirty="0"/>
          </a:p>
        </p:txBody>
      </p:sp>
      <p:sp>
        <p:nvSpPr>
          <p:cNvPr id="3" name="Content Placeholder 2"/>
          <p:cNvSpPr>
            <a:spLocks noGrp="1"/>
          </p:cNvSpPr>
          <p:nvPr>
            <p:ph idx="1"/>
          </p:nvPr>
        </p:nvSpPr>
        <p:spPr>
          <a:xfrm>
            <a:off x="0" y="908720"/>
            <a:ext cx="9144000" cy="5586916"/>
          </a:xfrm>
        </p:spPr>
        <p:txBody>
          <a:bodyPr/>
          <a:lstStyle/>
          <a:p>
            <a:pPr marL="0" indent="0">
              <a:spcBef>
                <a:spcPts val="0"/>
              </a:spcBef>
              <a:buNone/>
            </a:pPr>
            <a:r>
              <a:rPr lang="en-GB" sz="2800" b="1" dirty="0"/>
              <a:t>Troubleshooting Common Technology Issues </a:t>
            </a:r>
            <a:endParaRPr lang="en-GB" dirty="0"/>
          </a:p>
          <a:p>
            <a:r>
              <a:rPr lang="en-GB" sz="2400" b="1" dirty="0"/>
              <a:t>Common POST errors: </a:t>
            </a:r>
            <a:endParaRPr lang="en-GB" sz="2400" dirty="0"/>
          </a:p>
          <a:p>
            <a:pPr lvl="0"/>
            <a:r>
              <a:rPr lang="en-GB" sz="2400" dirty="0"/>
              <a:t>Keyboard Failure: displayed when BIOS does not detect a keyboard on your computer during a POST.</a:t>
            </a:r>
          </a:p>
          <a:p>
            <a:pPr lvl="0"/>
            <a:r>
              <a:rPr lang="en-GB" sz="2400" dirty="0"/>
              <a:t>Incorrect system date and time.</a:t>
            </a:r>
          </a:p>
          <a:p>
            <a:r>
              <a:rPr lang="en-GB" sz="2400" dirty="0"/>
              <a:t>Boot failure can be caused by </a:t>
            </a:r>
          </a:p>
          <a:p>
            <a:pPr lvl="0"/>
            <a:r>
              <a:rPr lang="en-GB" sz="2400" dirty="0"/>
              <a:t>Non-system disk placed in the USB or floppy drive, or </a:t>
            </a:r>
          </a:p>
          <a:p>
            <a:pPr lvl="0"/>
            <a:r>
              <a:rPr lang="en-GB" sz="2400" dirty="0"/>
              <a:t>Missing operating system or loosely connected hard disk</a:t>
            </a:r>
          </a:p>
          <a:p>
            <a:pPr marL="0" indent="0">
              <a:buNone/>
            </a:pPr>
            <a:r>
              <a:rPr lang="en-GB" sz="2400" b="1" dirty="0"/>
              <a:t>Issue: Time Keeps Changing:</a:t>
            </a:r>
            <a:endParaRPr lang="en-GB" sz="2400" dirty="0"/>
          </a:p>
          <a:p>
            <a:r>
              <a:rPr lang="en-GB" sz="2400" dirty="0"/>
              <a:t>If you constantly have to set the time/date clock, that's the main symptom of a bad CMOS battery. Replace it. But just like any other battery it has to be the same size. Look at the number on your battery and buy one with the same number.</a:t>
            </a:r>
          </a:p>
          <a:p>
            <a:pPr lvl="0"/>
            <a:endParaRPr lang="en-GB" sz="2400" dirty="0"/>
          </a:p>
          <a:p>
            <a:endParaRPr lang="en-GB" sz="2400" dirty="0"/>
          </a:p>
        </p:txBody>
      </p:sp>
    </p:spTree>
    <p:extLst>
      <p:ext uri="{BB962C8B-B14F-4D97-AF65-F5344CB8AC3E}">
        <p14:creationId xmlns:p14="http://schemas.microsoft.com/office/powerpoint/2010/main" val="25386518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3.3.5 Troubleshooting on computers</a:t>
            </a:r>
            <a:endParaRPr lang="en-GB" sz="3600" b="1" dirty="0"/>
          </a:p>
        </p:txBody>
      </p:sp>
      <p:sp>
        <p:nvSpPr>
          <p:cNvPr id="3" name="Content Placeholder 2"/>
          <p:cNvSpPr>
            <a:spLocks noGrp="1"/>
          </p:cNvSpPr>
          <p:nvPr>
            <p:ph idx="1"/>
          </p:nvPr>
        </p:nvSpPr>
        <p:spPr>
          <a:xfrm>
            <a:off x="0" y="908720"/>
            <a:ext cx="9144000" cy="5586916"/>
          </a:xfrm>
        </p:spPr>
        <p:txBody>
          <a:bodyPr/>
          <a:lstStyle/>
          <a:p>
            <a:pPr marL="0" indent="0">
              <a:spcBef>
                <a:spcPts val="0"/>
              </a:spcBef>
              <a:buNone/>
            </a:pPr>
            <a:r>
              <a:rPr lang="en-GB" sz="2800" b="1" dirty="0"/>
              <a:t>Troubleshooting Common Technology Issues </a:t>
            </a:r>
            <a:endParaRPr lang="en-GB" dirty="0"/>
          </a:p>
          <a:p>
            <a:r>
              <a:rPr lang="en-GB" sz="2400" b="1" dirty="0"/>
              <a:t>LED (light Emitting Diode) lights: </a:t>
            </a:r>
            <a:r>
              <a:rPr lang="en-GB" sz="2400" dirty="0"/>
              <a:t>Electronic devices including computers display lights of different colours to indicate hardware problems or a normal working state.</a:t>
            </a:r>
          </a:p>
          <a:p>
            <a:r>
              <a:rPr lang="en-GB" sz="2400" dirty="0"/>
              <a:t>Computers of the Dell brand in particular, use LED lights to indicate different states/conditions in which the computer is operating as shown below.</a:t>
            </a:r>
          </a:p>
          <a:p>
            <a:pPr lvl="0"/>
            <a:endParaRPr lang="en-GB" sz="2400" dirty="0"/>
          </a:p>
          <a:p>
            <a:endParaRPr lang="en-GB" sz="2400" dirty="0"/>
          </a:p>
        </p:txBody>
      </p:sp>
      <p:pic>
        <p:nvPicPr>
          <p:cNvPr id="4" name="Picture 3" descr="diag_leds_lagacy.jpg"/>
          <p:cNvPicPr/>
          <p:nvPr/>
        </p:nvPicPr>
        <p:blipFill rotWithShape="1">
          <a:blip r:embed="rId2"/>
          <a:srcRect b="62222"/>
          <a:stretch/>
        </p:blipFill>
        <p:spPr>
          <a:xfrm>
            <a:off x="2322763" y="3353836"/>
            <a:ext cx="6821237" cy="3155181"/>
          </a:xfrm>
          <a:prstGeom prst="rect">
            <a:avLst/>
          </a:prstGeom>
        </p:spPr>
      </p:pic>
    </p:spTree>
    <p:extLst>
      <p:ext uri="{BB962C8B-B14F-4D97-AF65-F5344CB8AC3E}">
        <p14:creationId xmlns:p14="http://schemas.microsoft.com/office/powerpoint/2010/main" val="12999228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3.3.5 Troubleshooting on computers</a:t>
            </a:r>
            <a:endParaRPr lang="en-GB" sz="3600" b="1" dirty="0"/>
          </a:p>
        </p:txBody>
      </p:sp>
      <p:sp>
        <p:nvSpPr>
          <p:cNvPr id="3" name="Content Placeholder 2"/>
          <p:cNvSpPr>
            <a:spLocks noGrp="1"/>
          </p:cNvSpPr>
          <p:nvPr>
            <p:ph idx="1"/>
          </p:nvPr>
        </p:nvSpPr>
        <p:spPr>
          <a:xfrm>
            <a:off x="0" y="908720"/>
            <a:ext cx="9144000" cy="5586916"/>
          </a:xfrm>
        </p:spPr>
        <p:txBody>
          <a:bodyPr/>
          <a:lstStyle/>
          <a:p>
            <a:pPr marL="0" indent="0">
              <a:spcBef>
                <a:spcPts val="0"/>
              </a:spcBef>
              <a:buNone/>
            </a:pPr>
            <a:r>
              <a:rPr lang="en-GB" sz="2800" b="1" dirty="0"/>
              <a:t>Troubleshooting Common Technology Issues </a:t>
            </a:r>
            <a:endParaRPr lang="en-GB" dirty="0"/>
          </a:p>
          <a:p>
            <a:pPr marL="0" indent="0">
              <a:buNone/>
            </a:pPr>
            <a:r>
              <a:rPr lang="en-GB" sz="2400" b="1" dirty="0"/>
              <a:t>LED</a:t>
            </a:r>
            <a:br>
              <a:rPr lang="en-GB" sz="2400" b="1" dirty="0"/>
            </a:br>
            <a:r>
              <a:rPr lang="en-GB" sz="2400" b="1" dirty="0"/>
              <a:t>lights:</a:t>
            </a:r>
            <a:endParaRPr lang="en-GB" sz="2400" dirty="0"/>
          </a:p>
          <a:p>
            <a:endParaRPr lang="en-GB" sz="2400" dirty="0"/>
          </a:p>
        </p:txBody>
      </p:sp>
      <p:pic>
        <p:nvPicPr>
          <p:cNvPr id="6" name="Picture 5" descr="diag2.PNG"/>
          <p:cNvPicPr/>
          <p:nvPr/>
        </p:nvPicPr>
        <p:blipFill>
          <a:blip r:embed="rId2"/>
          <a:stretch>
            <a:fillRect/>
          </a:stretch>
        </p:blipFill>
        <p:spPr>
          <a:xfrm>
            <a:off x="827584" y="1340768"/>
            <a:ext cx="8316416" cy="5544616"/>
          </a:xfrm>
          <a:prstGeom prst="rect">
            <a:avLst/>
          </a:prstGeom>
        </p:spPr>
      </p:pic>
    </p:spTree>
    <p:extLst>
      <p:ext uri="{BB962C8B-B14F-4D97-AF65-F5344CB8AC3E}">
        <p14:creationId xmlns:p14="http://schemas.microsoft.com/office/powerpoint/2010/main" val="9789427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3.3.6 Fine-tuning the system</a:t>
            </a:r>
            <a:endParaRPr lang="en-GB" sz="3600" b="1" dirty="0"/>
          </a:p>
        </p:txBody>
      </p:sp>
      <p:sp>
        <p:nvSpPr>
          <p:cNvPr id="3" name="Content Placeholder 2"/>
          <p:cNvSpPr>
            <a:spLocks noGrp="1"/>
          </p:cNvSpPr>
          <p:nvPr>
            <p:ph idx="1"/>
          </p:nvPr>
        </p:nvSpPr>
        <p:spPr>
          <a:xfrm>
            <a:off x="0" y="908720"/>
            <a:ext cx="9144000" cy="5586916"/>
          </a:xfrm>
        </p:spPr>
        <p:txBody>
          <a:bodyPr/>
          <a:lstStyle/>
          <a:p>
            <a:r>
              <a:rPr lang="en-GB" sz="2400" dirty="0"/>
              <a:t>The operating system gets </a:t>
            </a:r>
            <a:r>
              <a:rPr lang="en-GB" sz="2400" dirty="0" err="1"/>
              <a:t>gunked</a:t>
            </a:r>
            <a:r>
              <a:rPr lang="en-GB" sz="2400" dirty="0"/>
              <a:t> up as apps are added and incompletely deleted, leaving behind drivers and all sorts of other system detritus.  Eventually, our full hard drives choke the OS as it tries to run. Outdated drivers cease to work correctly. </a:t>
            </a:r>
          </a:p>
          <a:p>
            <a:r>
              <a:rPr lang="en-US" sz="2400" dirty="0"/>
              <a:t>Fine Tuning the system helps boost performance.</a:t>
            </a:r>
          </a:p>
          <a:p>
            <a:r>
              <a:rPr lang="en-GB" sz="2400" b="1" dirty="0"/>
              <a:t>Using Tune-up Utilities</a:t>
            </a:r>
            <a:endParaRPr lang="en-GB" sz="2400" dirty="0"/>
          </a:p>
          <a:p>
            <a:r>
              <a:rPr lang="en-GB" sz="2400" dirty="0"/>
              <a:t>A PC tune-up utility is an application that digs deep into your computer and fixes trouble areas. It performs several functions, including defragmenting your PC's hard drive, repairing the incredibly problematic Windows Registry, and freeing up disk space by deleting useless and duplicate files. </a:t>
            </a:r>
          </a:p>
          <a:p>
            <a:r>
              <a:rPr lang="en-GB" sz="2400" dirty="0"/>
              <a:t>Some tune-up utilities perform just those basic functions, while more elaborate ones add numerous features that improve your computer in interesting ways.</a:t>
            </a:r>
          </a:p>
        </p:txBody>
      </p:sp>
    </p:spTree>
    <p:extLst>
      <p:ext uri="{BB962C8B-B14F-4D97-AF65-F5344CB8AC3E}">
        <p14:creationId xmlns:p14="http://schemas.microsoft.com/office/powerpoint/2010/main" val="11894068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3.3.6 Fine-tuning the system</a:t>
            </a:r>
            <a:endParaRPr lang="en-GB" sz="3600" b="1" dirty="0"/>
          </a:p>
        </p:txBody>
      </p:sp>
      <p:sp>
        <p:nvSpPr>
          <p:cNvPr id="3" name="Content Placeholder 2"/>
          <p:cNvSpPr>
            <a:spLocks noGrp="1"/>
          </p:cNvSpPr>
          <p:nvPr>
            <p:ph idx="1"/>
          </p:nvPr>
        </p:nvSpPr>
        <p:spPr>
          <a:xfrm>
            <a:off x="0" y="908720"/>
            <a:ext cx="9144000" cy="5760640"/>
          </a:xfrm>
        </p:spPr>
        <p:txBody>
          <a:bodyPr/>
          <a:lstStyle/>
          <a:p>
            <a:r>
              <a:rPr lang="en-GB" sz="2400" b="1" dirty="0"/>
              <a:t>Using Tune-up Utilities</a:t>
            </a:r>
          </a:p>
          <a:p>
            <a:r>
              <a:rPr lang="en-GB" sz="2400" dirty="0"/>
              <a:t>AVG </a:t>
            </a:r>
            <a:r>
              <a:rPr lang="en-GB" sz="2400" dirty="0" err="1"/>
              <a:t>TuneUp</a:t>
            </a:r>
            <a:r>
              <a:rPr lang="en-GB" sz="2400" dirty="0"/>
              <a:t>, for example, offers multi-platform protection with a suite that includes Android, Mac, and Windows tools. </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GB" sz="2000" dirty="0"/>
              <a:t>Other examples of </a:t>
            </a:r>
            <a:r>
              <a:rPr lang="en-GB" sz="2000" dirty="0" err="1"/>
              <a:t>Tuneup</a:t>
            </a:r>
            <a:r>
              <a:rPr lang="en-GB" sz="2000" dirty="0"/>
              <a:t> / Optimiser utilities include </a:t>
            </a:r>
            <a:r>
              <a:rPr lang="en-GB" sz="2000" dirty="0" err="1"/>
              <a:t>CCleaner</a:t>
            </a:r>
            <a:r>
              <a:rPr lang="en-GB" sz="2000" dirty="0"/>
              <a:t>, </a:t>
            </a:r>
            <a:r>
              <a:rPr lang="en-GB" sz="2000" dirty="0" err="1"/>
              <a:t>Ashampoo</a:t>
            </a:r>
            <a:r>
              <a:rPr lang="en-GB" sz="2000" dirty="0"/>
              <a:t> </a:t>
            </a:r>
            <a:r>
              <a:rPr lang="en-GB" sz="2000" dirty="0" err="1"/>
              <a:t>WinOptimizer</a:t>
            </a:r>
            <a:r>
              <a:rPr lang="en-GB" sz="2000" dirty="0"/>
              <a:t> and </a:t>
            </a:r>
            <a:r>
              <a:rPr lang="en-GB" sz="2000" dirty="0" err="1"/>
              <a:t>Comodo</a:t>
            </a:r>
            <a:r>
              <a:rPr lang="en-GB" sz="2000" dirty="0"/>
              <a:t> PC </a:t>
            </a:r>
            <a:r>
              <a:rPr lang="en-GB" sz="2000" dirty="0" err="1"/>
              <a:t>Tuneup</a:t>
            </a:r>
            <a:r>
              <a:rPr lang="en-GB" sz="2000" dirty="0"/>
              <a:t>. In addition, many of these utilities automatically fetch new drivers so that your hardware runs at peak performance</a:t>
            </a:r>
          </a:p>
        </p:txBody>
      </p:sp>
      <p:pic>
        <p:nvPicPr>
          <p:cNvPr id="4" name="Picture 3"/>
          <p:cNvPicPr/>
          <p:nvPr/>
        </p:nvPicPr>
        <p:blipFill rotWithShape="1">
          <a:blip r:embed="rId2">
            <a:extLst>
              <a:ext uri="{28A0092B-C50C-407E-A947-70E740481C1C}">
                <a14:useLocalDpi xmlns:a14="http://schemas.microsoft.com/office/drawing/2010/main" val="0"/>
              </a:ext>
            </a:extLst>
          </a:blip>
          <a:srcRect b="28547"/>
          <a:stretch/>
        </p:blipFill>
        <p:spPr bwMode="auto">
          <a:xfrm>
            <a:off x="251520" y="2132856"/>
            <a:ext cx="7560840" cy="363204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325403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3.3.6 Fine-tuning the system</a:t>
            </a:r>
            <a:endParaRPr lang="en-GB" sz="3600" b="1" dirty="0"/>
          </a:p>
        </p:txBody>
      </p:sp>
      <p:sp>
        <p:nvSpPr>
          <p:cNvPr id="3" name="Content Placeholder 2"/>
          <p:cNvSpPr>
            <a:spLocks noGrp="1"/>
          </p:cNvSpPr>
          <p:nvPr>
            <p:ph idx="1"/>
          </p:nvPr>
        </p:nvSpPr>
        <p:spPr>
          <a:xfrm>
            <a:off x="0" y="908720"/>
            <a:ext cx="9144000" cy="5760640"/>
          </a:xfrm>
        </p:spPr>
        <p:txBody>
          <a:bodyPr/>
          <a:lstStyle/>
          <a:p>
            <a:pPr marL="0" indent="0">
              <a:buNone/>
            </a:pPr>
            <a:r>
              <a:rPr lang="en-GB" sz="2400" b="1" dirty="0"/>
              <a:t>Other measures one can do to tune-up the system include the following </a:t>
            </a:r>
            <a:endParaRPr lang="en-GB" sz="2400" dirty="0"/>
          </a:p>
          <a:p>
            <a:pPr lvl="0"/>
            <a:r>
              <a:rPr lang="en-GB" sz="2400" dirty="0"/>
              <a:t>Remove temporary files. Access the "Start" menu and select "All Programs." Click on "Accessories" and then "System Tools." Choose "Disk </a:t>
            </a:r>
            <a:r>
              <a:rPr lang="en-GB" sz="2400" dirty="0" err="1"/>
              <a:t>Cleanup</a:t>
            </a:r>
            <a:r>
              <a:rPr lang="en-GB" sz="2400" dirty="0"/>
              <a:t>" to scan the computer for unnecessary files that can be deleted. Select the files you would like to remove and click "Delete files."</a:t>
            </a:r>
          </a:p>
          <a:p>
            <a:pPr lvl="0"/>
            <a:r>
              <a:rPr lang="en-GB" sz="2400" dirty="0"/>
              <a:t>Run Check Disk. Click the "Start" button and then select "Computer." Right-click the </a:t>
            </a:r>
            <a:r>
              <a:rPr lang="en-GB" sz="2400" dirty="0" err="1"/>
              <a:t>the</a:t>
            </a:r>
            <a:r>
              <a:rPr lang="en-GB" sz="2400" dirty="0"/>
              <a:t> drive you would like to check and then select "Properties." click the "Tools" tab and then select "Check now" to check the disk for errors. Choose "Automatically fix file system errors" and "Scan for and attempt recovery of bad sectors" from the available options to check for both file errors and physical flaws in the disk.</a:t>
            </a:r>
          </a:p>
        </p:txBody>
      </p:sp>
    </p:spTree>
    <p:extLst>
      <p:ext uri="{BB962C8B-B14F-4D97-AF65-F5344CB8AC3E}">
        <p14:creationId xmlns:p14="http://schemas.microsoft.com/office/powerpoint/2010/main" val="8242572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3.3.6 Fine-tuning the system</a:t>
            </a:r>
            <a:endParaRPr lang="en-GB" sz="3600" b="1" dirty="0"/>
          </a:p>
        </p:txBody>
      </p:sp>
      <p:sp>
        <p:nvSpPr>
          <p:cNvPr id="3" name="Content Placeholder 2"/>
          <p:cNvSpPr>
            <a:spLocks noGrp="1"/>
          </p:cNvSpPr>
          <p:nvPr>
            <p:ph idx="1"/>
          </p:nvPr>
        </p:nvSpPr>
        <p:spPr>
          <a:xfrm>
            <a:off x="0" y="980728"/>
            <a:ext cx="9144000" cy="5760640"/>
          </a:xfrm>
        </p:spPr>
        <p:txBody>
          <a:bodyPr/>
          <a:lstStyle/>
          <a:p>
            <a:pPr marL="0" indent="0">
              <a:buNone/>
            </a:pPr>
            <a:r>
              <a:rPr lang="en-GB" sz="2400" b="1" dirty="0"/>
              <a:t>Other measures one can do to tune-up the system include the following </a:t>
            </a:r>
            <a:endParaRPr lang="en-GB" sz="2400" dirty="0"/>
          </a:p>
          <a:p>
            <a:pPr lvl="0"/>
            <a:r>
              <a:rPr lang="en-GB" sz="2400" dirty="0"/>
              <a:t>Using the Performance </a:t>
            </a:r>
            <a:r>
              <a:rPr lang="en-GB" sz="2400" dirty="0" err="1"/>
              <a:t>troubleshooter</a:t>
            </a:r>
            <a:r>
              <a:rPr lang="en-GB" sz="2400" dirty="0"/>
              <a:t>: Open the Performance </a:t>
            </a:r>
            <a:r>
              <a:rPr lang="en-GB" sz="2400" dirty="0" err="1"/>
              <a:t>troubleshooter</a:t>
            </a:r>
            <a:r>
              <a:rPr lang="en-GB" sz="2400" dirty="0"/>
              <a:t> by clicking the Start button The Start button , and then clicking Control Panel. In the search box, type </a:t>
            </a:r>
            <a:r>
              <a:rPr lang="en-GB" sz="2400" dirty="0" err="1"/>
              <a:t>troubleshooter</a:t>
            </a:r>
            <a:r>
              <a:rPr lang="en-GB" sz="2400" dirty="0"/>
              <a:t>, and then click Troubleshooting. Under System and Security, click Check for performance issues.</a:t>
            </a:r>
          </a:p>
          <a:p>
            <a:r>
              <a:rPr lang="en-GB" sz="2400" dirty="0"/>
              <a:t>Clean up your hard disk and Delete programs you never use.</a:t>
            </a:r>
          </a:p>
          <a:p>
            <a:pPr lvl="0"/>
            <a:r>
              <a:rPr lang="en-GB" sz="2400" dirty="0"/>
              <a:t>Limit how many programs run at </a:t>
            </a:r>
            <a:r>
              <a:rPr lang="en-GB" sz="2400" dirty="0" err="1"/>
              <a:t>startup</a:t>
            </a:r>
            <a:r>
              <a:rPr lang="en-GB" sz="2400" dirty="0"/>
              <a:t>. (use the </a:t>
            </a:r>
            <a:r>
              <a:rPr lang="en-US" sz="2400" dirty="0" err="1"/>
              <a:t>msconfig</a:t>
            </a:r>
            <a:r>
              <a:rPr lang="en-US" sz="2400" dirty="0"/>
              <a:t> tool )</a:t>
            </a:r>
            <a:endParaRPr lang="en-GB" sz="2400" dirty="0"/>
          </a:p>
          <a:p>
            <a:pPr lvl="0"/>
            <a:r>
              <a:rPr lang="en-GB" sz="2400" dirty="0"/>
              <a:t>Defragment your hard disk.</a:t>
            </a:r>
          </a:p>
          <a:p>
            <a:pPr lvl="0"/>
            <a:r>
              <a:rPr lang="en-GB" sz="2400" dirty="0"/>
              <a:t>Restart regularly.</a:t>
            </a:r>
          </a:p>
          <a:p>
            <a:pPr lvl="0"/>
            <a:r>
              <a:rPr lang="en-GB" sz="2400" dirty="0"/>
              <a:t>Add more RAM.</a:t>
            </a:r>
          </a:p>
          <a:p>
            <a:r>
              <a:rPr lang="en-GB" sz="2400" dirty="0"/>
              <a:t>Change the size of virtual memory</a:t>
            </a:r>
            <a:endParaRPr lang="en-GB" sz="2000" dirty="0"/>
          </a:p>
        </p:txBody>
      </p:sp>
    </p:spTree>
    <p:extLst>
      <p:ext uri="{BB962C8B-B14F-4D97-AF65-F5344CB8AC3E}">
        <p14:creationId xmlns:p14="http://schemas.microsoft.com/office/powerpoint/2010/main" val="2371797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dirty="0"/>
              <a:t>The Startup Folder</a:t>
            </a:r>
            <a:endParaRPr lang="en-GB" altLang="en-US" dirty="0"/>
          </a:p>
        </p:txBody>
      </p:sp>
      <p:sp>
        <p:nvSpPr>
          <p:cNvPr id="24579" name="Content Placeholder 2"/>
          <p:cNvSpPr>
            <a:spLocks noGrp="1"/>
          </p:cNvSpPr>
          <p:nvPr>
            <p:ph idx="1"/>
          </p:nvPr>
        </p:nvSpPr>
        <p:spPr>
          <a:xfrm>
            <a:off x="30163" y="990600"/>
            <a:ext cx="9266237" cy="5310188"/>
          </a:xfrm>
        </p:spPr>
        <p:txBody>
          <a:bodyPr/>
          <a:lstStyle/>
          <a:p>
            <a:pPr>
              <a:spcBef>
                <a:spcPct val="0"/>
              </a:spcBef>
              <a:defRPr/>
            </a:pPr>
            <a:r>
              <a:rPr lang="en-US" sz="2800" dirty="0"/>
              <a:t>The Startup folder on Windows OS contains a list of shortcuts of those applications that start when Windows starts. </a:t>
            </a:r>
          </a:p>
          <a:p>
            <a:pPr>
              <a:spcBef>
                <a:spcPct val="0"/>
              </a:spcBef>
              <a:defRPr/>
            </a:pPr>
            <a:r>
              <a:rPr lang="en-US" sz="2800" dirty="0"/>
              <a:t>On Windows 7, </a:t>
            </a:r>
            <a:br>
              <a:rPr lang="en-US" sz="2800" dirty="0"/>
            </a:br>
            <a:r>
              <a:rPr lang="en-US" sz="2800" dirty="0"/>
              <a:t>you could easily </a:t>
            </a:r>
            <a:br>
              <a:rPr lang="en-US" sz="2800" dirty="0"/>
            </a:br>
            <a:r>
              <a:rPr lang="en-US" sz="2800" dirty="0"/>
              <a:t>access the startup </a:t>
            </a:r>
            <a:br>
              <a:rPr lang="en-US" sz="2800" dirty="0"/>
            </a:br>
            <a:r>
              <a:rPr lang="en-US" sz="2800" dirty="0"/>
              <a:t>folder from Start  </a:t>
            </a:r>
            <a:br>
              <a:rPr lang="en-US" sz="2800" dirty="0"/>
            </a:br>
            <a:r>
              <a:rPr lang="en-US" sz="2800" dirty="0"/>
              <a:t>Menu &gt; Startup.</a:t>
            </a:r>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
        <p:nvSpPr>
          <p:cNvPr id="5" name="Slide Number Placeholder 4"/>
          <p:cNvSpPr>
            <a:spLocks noGrp="1"/>
          </p:cNvSpPr>
          <p:nvPr>
            <p:ph type="sldNum" sz="quarter" idx="4294967295"/>
          </p:nvPr>
        </p:nvSpPr>
        <p:spPr>
          <a:xfrm>
            <a:off x="7010400" y="6381750"/>
            <a:ext cx="2133600" cy="476250"/>
          </a:xfrm>
          <a:prstGeom prst="rect">
            <a:avLst/>
          </a:prstGeo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C295173-2188-4B76-AEF1-1C7EDA2DBF0B}" type="slidenum">
              <a:rPr lang="en-US" altLang="en-US">
                <a:solidFill>
                  <a:srgbClr val="FFFFFF"/>
                </a:solidFill>
              </a:rPr>
              <a:pPr eaLnBrk="1" hangingPunct="1"/>
              <a:t>11</a:t>
            </a:fld>
            <a:endParaRPr lang="en-US" altLang="en-US">
              <a:solidFill>
                <a:srgbClr val="FFFFFF"/>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177" y="2743200"/>
            <a:ext cx="6034823" cy="3775117"/>
          </a:xfrm>
          <a:prstGeom prst="rect">
            <a:avLst/>
          </a:prstGeom>
        </p:spPr>
      </p:pic>
    </p:spTree>
    <p:extLst>
      <p:ext uri="{BB962C8B-B14F-4D97-AF65-F5344CB8AC3E}">
        <p14:creationId xmlns:p14="http://schemas.microsoft.com/office/powerpoint/2010/main" val="10424539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Review questions</a:t>
            </a:r>
            <a:endParaRPr lang="en-GB" dirty="0"/>
          </a:p>
        </p:txBody>
      </p:sp>
      <p:sp>
        <p:nvSpPr>
          <p:cNvPr id="3" name="Content Placeholder 2"/>
          <p:cNvSpPr>
            <a:spLocks noGrp="1"/>
          </p:cNvSpPr>
          <p:nvPr>
            <p:ph idx="1"/>
          </p:nvPr>
        </p:nvSpPr>
        <p:spPr>
          <a:xfrm>
            <a:off x="0" y="981098"/>
            <a:ext cx="9144000" cy="5688262"/>
          </a:xfrm>
        </p:spPr>
        <p:txBody>
          <a:bodyPr/>
          <a:lstStyle/>
          <a:p>
            <a:pPr lvl="0"/>
            <a:r>
              <a:rPr lang="en-GB" sz="2400" dirty="0"/>
              <a:t>Define the term computer laboratory</a:t>
            </a:r>
          </a:p>
          <a:p>
            <a:pPr lvl="0"/>
            <a:r>
              <a:rPr lang="en-GB" sz="2400" dirty="0"/>
              <a:t>Mention four factors to consider when preparing a computer laboratory.</a:t>
            </a:r>
          </a:p>
          <a:p>
            <a:pPr lvl="0"/>
            <a:r>
              <a:rPr lang="en-GB" sz="2400" dirty="0"/>
              <a:t>Why must there be safety rules and precautions in a computer laboratory? List any three reasons.</a:t>
            </a:r>
          </a:p>
          <a:p>
            <a:pPr lvl="0"/>
            <a:r>
              <a:rPr lang="en-GB" sz="2400" dirty="0"/>
              <a:t>List down two reasons as to why power cables in the computer laboratory need to be properly insulated.</a:t>
            </a:r>
          </a:p>
          <a:p>
            <a:pPr lvl="0"/>
            <a:r>
              <a:rPr lang="en-GB" sz="2400" dirty="0"/>
              <a:t>Mention two reasons as to why computers need a stable power supply.</a:t>
            </a:r>
          </a:p>
          <a:p>
            <a:pPr lvl="0"/>
            <a:r>
              <a:rPr lang="en-GB" sz="2400" dirty="0"/>
              <a:t>Suggest two ways through which good air circulation can be achieved in a computer laboratory.</a:t>
            </a:r>
          </a:p>
          <a:p>
            <a:r>
              <a:rPr lang="en-GB" sz="2400" dirty="0"/>
              <a:t>Suggest two reasons why standard furniture must be provided for a computer laboratory.</a:t>
            </a:r>
          </a:p>
          <a:p>
            <a:r>
              <a:rPr lang="en-US" sz="2400" dirty="0"/>
              <a:t>Differentiate between fine-tuning and troubleshooting a computer.</a:t>
            </a:r>
            <a:endParaRPr lang="en-GB" sz="2400" dirty="0"/>
          </a:p>
          <a:p>
            <a:pPr lvl="0"/>
            <a:endParaRPr lang="en-GB" sz="24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Review questions</a:t>
            </a:r>
            <a:endParaRPr lang="en-GB" dirty="0"/>
          </a:p>
        </p:txBody>
      </p:sp>
      <p:sp>
        <p:nvSpPr>
          <p:cNvPr id="3" name="Content Placeholder 2"/>
          <p:cNvSpPr>
            <a:spLocks noGrp="1"/>
          </p:cNvSpPr>
          <p:nvPr>
            <p:ph idx="1"/>
          </p:nvPr>
        </p:nvSpPr>
        <p:spPr>
          <a:xfrm>
            <a:off x="0" y="981098"/>
            <a:ext cx="9144000" cy="5519736"/>
          </a:xfrm>
        </p:spPr>
        <p:txBody>
          <a:bodyPr/>
          <a:lstStyle/>
          <a:p>
            <a:pPr lvl="0"/>
            <a:r>
              <a:rPr lang="en-GB" sz="2000" dirty="0"/>
              <a:t>Mention five ways through which computers can be kept safe.</a:t>
            </a:r>
          </a:p>
          <a:p>
            <a:pPr lvl="0"/>
            <a:r>
              <a:rPr lang="en-GB" sz="2000" dirty="0"/>
              <a:t>Define the following terms</a:t>
            </a:r>
          </a:p>
          <a:p>
            <a:pPr lvl="0"/>
            <a:r>
              <a:rPr lang="en-GB" sz="2000" dirty="0"/>
              <a:t>a) Computer literacy  (b) Disk Defragmentation</a:t>
            </a:r>
          </a:p>
          <a:p>
            <a:pPr lvl="0"/>
            <a:r>
              <a:rPr lang="en-GB" sz="2000" dirty="0"/>
              <a:t>Suggest any ten rules and regulations that must be followed when in a computer laboratory.</a:t>
            </a:r>
          </a:p>
          <a:p>
            <a:pPr lvl="0"/>
            <a:r>
              <a:rPr lang="en-GB" sz="2000" dirty="0"/>
              <a:t>Your school headmaster wants to setup a new computer laboratory. Explain the requirements needed to setup the laboratory.</a:t>
            </a:r>
          </a:p>
          <a:p>
            <a:pPr lvl="0"/>
            <a:r>
              <a:rPr lang="en-GB" sz="2000" dirty="0"/>
              <a:t>Suggest any five factors to be considered when buying computers. </a:t>
            </a:r>
          </a:p>
          <a:p>
            <a:pPr lvl="0"/>
            <a:r>
              <a:rPr lang="en-GB" sz="2000" dirty="0"/>
              <a:t>Identify any five devices used in computer laboratory maintenance and safety.</a:t>
            </a:r>
          </a:p>
          <a:p>
            <a:pPr lvl="0"/>
            <a:r>
              <a:rPr lang="en-GB" sz="2000" dirty="0"/>
              <a:t>How can physical security be achieved so that access to computers and data </a:t>
            </a:r>
            <a:r>
              <a:rPr lang="en-GB" sz="2000" dirty="0" err="1"/>
              <a:t>centers</a:t>
            </a:r>
            <a:r>
              <a:rPr lang="en-GB" sz="2000" dirty="0"/>
              <a:t> is regulated?</a:t>
            </a:r>
          </a:p>
          <a:p>
            <a:pPr lvl="0"/>
            <a:r>
              <a:rPr lang="en-GB" sz="2000" dirty="0"/>
              <a:t>Explain any four software security measures that can be enforced	in the computer laboratory.</a:t>
            </a:r>
          </a:p>
          <a:p>
            <a:pPr lvl="0"/>
            <a:r>
              <a:rPr lang="en-GB" sz="2000" dirty="0"/>
              <a:t>A computer is running too slow. Mention any five troubleshooting steps you can undertake to identify and correct the problem.</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928926" y="1066800"/>
            <a:ext cx="3443274" cy="1858144"/>
          </a:xfrm>
        </p:spPr>
        <p:txBody>
          <a:bodyPr/>
          <a:lstStyle/>
          <a:p>
            <a:r>
              <a:rPr lang="en-US" b="1" i="1" dirty="0">
                <a:solidFill>
                  <a:schemeClr val="tx1">
                    <a:lumMod val="95000"/>
                    <a:lumOff val="5000"/>
                  </a:schemeClr>
                </a:solidFill>
              </a:rPr>
              <a:t>Subsidiary ICT for Uganda</a:t>
            </a:r>
            <a:endParaRPr lang="en-US" b="1" dirty="0">
              <a:solidFill>
                <a:schemeClr val="tx1">
                  <a:lumMod val="95000"/>
                  <a:lumOff val="5000"/>
                </a:schemeClr>
              </a:solidFill>
            </a:endParaRPr>
          </a:p>
        </p:txBody>
      </p:sp>
      <p:sp>
        <p:nvSpPr>
          <p:cNvPr id="4" name="Subtitle 3"/>
          <p:cNvSpPr>
            <a:spLocks noGrp="1"/>
          </p:cNvSpPr>
          <p:nvPr>
            <p:ph type="subTitle" idx="1"/>
          </p:nvPr>
        </p:nvSpPr>
        <p:spPr>
          <a:xfrm>
            <a:off x="1043608" y="3786190"/>
            <a:ext cx="7342584" cy="2767010"/>
          </a:xfrm>
        </p:spPr>
        <p:txBody>
          <a:bodyPr/>
          <a:lstStyle/>
          <a:p>
            <a:r>
              <a:rPr lang="en-US" b="1" dirty="0">
                <a:solidFill>
                  <a:schemeClr val="tx1">
                    <a:lumMod val="95000"/>
                    <a:lumOff val="5000"/>
                  </a:schemeClr>
                </a:solidFill>
              </a:rPr>
              <a:t>End of Topic 3:  Computer Laboratory Care and Maintenance</a:t>
            </a:r>
          </a:p>
          <a:p>
            <a:r>
              <a:rPr lang="en-US" b="1" dirty="0">
                <a:solidFill>
                  <a:schemeClr val="tx1">
                    <a:lumMod val="95000"/>
                    <a:lumOff val="5000"/>
                  </a:schemeClr>
                </a:solidFill>
              </a:rPr>
              <a:t> </a:t>
            </a:r>
          </a:p>
          <a:p>
            <a:r>
              <a:rPr lang="en-US" b="1" dirty="0">
                <a:solidFill>
                  <a:schemeClr val="tx1">
                    <a:lumMod val="95000"/>
                    <a:lumOff val="5000"/>
                  </a:schemeClr>
                </a:solidFill>
              </a:rPr>
              <a:t>Next Topic 4: Computer Word Processing</a:t>
            </a:r>
            <a:endParaRPr lang="en-US" dirty="0">
              <a:solidFill>
                <a:schemeClr val="tx1">
                  <a:lumMod val="95000"/>
                  <a:lumOff val="5000"/>
                </a:schemeClr>
              </a:solidFill>
            </a:endParaRPr>
          </a:p>
        </p:txBody>
      </p:sp>
    </p:spTree>
    <p:extLst>
      <p:ext uri="{BB962C8B-B14F-4D97-AF65-F5344CB8AC3E}">
        <p14:creationId xmlns:p14="http://schemas.microsoft.com/office/powerpoint/2010/main" val="1690621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dirty="0"/>
              <a:t>The Startup Folder</a:t>
            </a:r>
            <a:endParaRPr lang="en-GB" altLang="en-US" dirty="0"/>
          </a:p>
        </p:txBody>
      </p:sp>
      <p:sp>
        <p:nvSpPr>
          <p:cNvPr id="24579" name="Content Placeholder 2"/>
          <p:cNvSpPr>
            <a:spLocks noGrp="1"/>
          </p:cNvSpPr>
          <p:nvPr>
            <p:ph idx="1"/>
          </p:nvPr>
        </p:nvSpPr>
        <p:spPr>
          <a:xfrm>
            <a:off x="30163" y="990600"/>
            <a:ext cx="9083675" cy="5310188"/>
          </a:xfrm>
        </p:spPr>
        <p:txBody>
          <a:bodyPr/>
          <a:lstStyle/>
          <a:p>
            <a:pPr>
              <a:spcBef>
                <a:spcPct val="0"/>
              </a:spcBef>
              <a:defRPr/>
            </a:pPr>
            <a:r>
              <a:rPr lang="en-US" sz="2800" dirty="0"/>
              <a:t>To open the “Startup” folder the easy way, just hit </a:t>
            </a:r>
            <a:r>
              <a:rPr lang="en-US" sz="2800" dirty="0" err="1"/>
              <a:t>Windows+R</a:t>
            </a:r>
            <a:r>
              <a:rPr lang="en-US" sz="2800" dirty="0"/>
              <a:t> to open the “Run” box, type “</a:t>
            </a:r>
            <a:r>
              <a:rPr lang="en-US" sz="2800" dirty="0" err="1"/>
              <a:t>shell:startup</a:t>
            </a:r>
            <a:r>
              <a:rPr lang="en-US" sz="2800" dirty="0"/>
              <a:t>,”</a:t>
            </a:r>
            <a:br>
              <a:rPr lang="en-US" sz="2800" dirty="0"/>
            </a:br>
            <a:r>
              <a:rPr lang="en-US" sz="2800" dirty="0"/>
              <a:t> and then press Enter.</a:t>
            </a:r>
          </a:p>
          <a:p>
            <a:pPr>
              <a:spcBef>
                <a:spcPct val="0"/>
              </a:spcBef>
              <a:defRPr/>
            </a:pPr>
            <a:endParaRPr lang="en-US" sz="2800" dirty="0"/>
          </a:p>
          <a:p>
            <a:pPr>
              <a:spcBef>
                <a:spcPct val="0"/>
              </a:spcBef>
              <a:defRPr/>
            </a:pPr>
            <a:endParaRPr lang="en-US" sz="2800" dirty="0"/>
          </a:p>
          <a:p>
            <a:pPr>
              <a:spcBef>
                <a:spcPct val="0"/>
              </a:spcBef>
              <a:defRPr/>
            </a:pPr>
            <a:endParaRPr lang="en-US" sz="2800" dirty="0"/>
          </a:p>
          <a:p>
            <a:pPr>
              <a:spcBef>
                <a:spcPct val="0"/>
              </a:spcBef>
              <a:defRPr/>
            </a:pPr>
            <a:endParaRPr lang="en-US" sz="2800" dirty="0"/>
          </a:p>
          <a:p>
            <a:pPr>
              <a:spcBef>
                <a:spcPct val="0"/>
              </a:spcBef>
              <a:defRPr/>
            </a:pPr>
            <a:endParaRPr lang="en-US" sz="2800" dirty="0"/>
          </a:p>
          <a:p>
            <a:pPr>
              <a:spcBef>
                <a:spcPct val="0"/>
              </a:spcBef>
              <a:defRPr/>
            </a:pPr>
            <a:endParaRPr lang="en-US" sz="2800" dirty="0"/>
          </a:p>
          <a:p>
            <a:pPr>
              <a:spcBef>
                <a:spcPct val="0"/>
              </a:spcBef>
              <a:defRPr/>
            </a:pPr>
            <a:r>
              <a:rPr lang="en-US" sz="2800" dirty="0"/>
              <a:t>To manage all startup programs (even those not listed in the startup folder), you can launch the </a:t>
            </a:r>
            <a:r>
              <a:rPr lang="en-US" sz="2800" dirty="0" err="1"/>
              <a:t>msconfig</a:t>
            </a:r>
            <a:r>
              <a:rPr lang="en-US" sz="2800" dirty="0"/>
              <a:t> by hitting </a:t>
            </a:r>
            <a:r>
              <a:rPr lang="en-US" sz="2800" dirty="0" err="1"/>
              <a:t>Windows+R</a:t>
            </a:r>
            <a:r>
              <a:rPr lang="en-US" sz="2800" dirty="0"/>
              <a:t> to open the “Run” box, and typing the “</a:t>
            </a:r>
            <a:r>
              <a:rPr lang="en-US" sz="2800" dirty="0" err="1"/>
              <a:t>msconfig</a:t>
            </a:r>
            <a:r>
              <a:rPr lang="en-US" sz="2800" dirty="0"/>
              <a:t>” command.</a:t>
            </a:r>
            <a:endParaRPr lang="en-GB" sz="2800" dirty="0"/>
          </a:p>
        </p:txBody>
      </p:sp>
      <p:sp>
        <p:nvSpPr>
          <p:cNvPr id="4" name="Date Placeholder 3"/>
          <p:cNvSpPr>
            <a:spLocks noGrp="1"/>
          </p:cNvSpPr>
          <p:nvPr>
            <p:ph type="dt" sz="quarter" idx="4294967295"/>
          </p:nvPr>
        </p:nvSpPr>
        <p:spPr>
          <a:xfrm>
            <a:off x="0" y="6381750"/>
            <a:ext cx="2209800" cy="476250"/>
          </a:xfrm>
          <a:prstGeom prst="rect">
            <a:avLst/>
          </a:prstGeom>
        </p:spPr>
        <p:txBody>
          <a:bodyPr/>
          <a:lstStyle/>
          <a:p>
            <a:pPr>
              <a:defRPr/>
            </a:pPr>
            <a:r>
              <a:rPr lang="en-US"/>
              <a:t> </a:t>
            </a:r>
          </a:p>
        </p:txBody>
      </p:sp>
      <p:sp>
        <p:nvSpPr>
          <p:cNvPr id="5" name="Slide Number Placeholder 4"/>
          <p:cNvSpPr>
            <a:spLocks noGrp="1"/>
          </p:cNvSpPr>
          <p:nvPr>
            <p:ph type="sldNum" sz="quarter" idx="4294967295"/>
          </p:nvPr>
        </p:nvSpPr>
        <p:spPr>
          <a:xfrm>
            <a:off x="7010400" y="6381750"/>
            <a:ext cx="2133600" cy="476250"/>
          </a:xfrm>
          <a:prstGeom prst="rect">
            <a:avLst/>
          </a:prstGeo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C295173-2188-4B76-AEF1-1C7EDA2DBF0B}" type="slidenum">
              <a:rPr lang="en-US" altLang="en-US">
                <a:solidFill>
                  <a:srgbClr val="FFFFFF"/>
                </a:solidFill>
              </a:rPr>
              <a:pPr eaLnBrk="1" hangingPunct="1"/>
              <a:t>12</a:t>
            </a:fld>
            <a:endParaRPr lang="en-US" altLang="en-US">
              <a:solidFill>
                <a:srgbClr val="FFFFFF"/>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9488" y="2070631"/>
            <a:ext cx="5514512" cy="2847092"/>
          </a:xfrm>
          <a:prstGeom prst="rect">
            <a:avLst/>
          </a:prstGeom>
        </p:spPr>
      </p:pic>
    </p:spTree>
    <p:extLst>
      <p:ext uri="{BB962C8B-B14F-4D97-AF65-F5344CB8AC3E}">
        <p14:creationId xmlns:p14="http://schemas.microsoft.com/office/powerpoint/2010/main" val="3469306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76199"/>
            <a:ext cx="7848600" cy="1066800"/>
          </a:xfrm>
        </p:spPr>
        <p:txBody>
          <a:bodyPr/>
          <a:lstStyle/>
          <a:p>
            <a:r>
              <a:rPr lang="en-US" sz="4000" dirty="0"/>
              <a:t>3.1.4 Opening application programs</a:t>
            </a:r>
          </a:p>
        </p:txBody>
      </p:sp>
      <p:sp>
        <p:nvSpPr>
          <p:cNvPr id="3" name="Content Placeholder 2"/>
          <p:cNvSpPr>
            <a:spLocks noGrp="1"/>
          </p:cNvSpPr>
          <p:nvPr>
            <p:ph sz="half" idx="2"/>
          </p:nvPr>
        </p:nvSpPr>
        <p:spPr>
          <a:xfrm>
            <a:off x="0" y="990601"/>
            <a:ext cx="3581400" cy="5522152"/>
          </a:xfrm>
        </p:spPr>
        <p:txBody>
          <a:bodyPr/>
          <a:lstStyle/>
          <a:p>
            <a:r>
              <a:rPr lang="en-US" sz="2800" dirty="0"/>
              <a:t>An application is defined as a computer program designed to help people perform a certain type of work.  Examples of applications include word processing programs, spreadsheets, media players, and even games.  </a:t>
            </a:r>
          </a:p>
        </p:txBody>
      </p:sp>
      <p:sp>
        <p:nvSpPr>
          <p:cNvPr id="6" name="Content Placeholder 5"/>
          <p:cNvSpPr>
            <a:spLocks noGrp="1"/>
          </p:cNvSpPr>
          <p:nvPr>
            <p:ph sz="quarter" idx="4"/>
          </p:nvPr>
        </p:nvSpPr>
        <p:spPr>
          <a:xfrm>
            <a:off x="3429000" y="990601"/>
            <a:ext cx="5678557" cy="5522151"/>
          </a:xfrm>
        </p:spPr>
        <p:txBody>
          <a:bodyPr/>
          <a:lstStyle/>
          <a:p>
            <a:r>
              <a:rPr lang="en-US" sz="2800" dirty="0"/>
              <a:t>You can open, or launch, a program by using any of the following methods: </a:t>
            </a:r>
          </a:p>
          <a:p>
            <a:pPr marL="514350" indent="-514350">
              <a:buFont typeface="+mj-lt"/>
              <a:buAutoNum type="arabicPeriod"/>
            </a:pPr>
            <a:r>
              <a:rPr lang="en-US" sz="2800" dirty="0"/>
              <a:t>Double-click a program shortcut icon on the desktop.</a:t>
            </a:r>
          </a:p>
          <a:p>
            <a:pPr marL="514350" indent="-514350">
              <a:buFont typeface="+mj-lt"/>
              <a:buAutoNum type="arabicPeriod"/>
            </a:pPr>
            <a:r>
              <a:rPr lang="en-US" sz="2800" dirty="0"/>
              <a:t>Click an item on the taskbar. </a:t>
            </a:r>
          </a:p>
          <a:p>
            <a:pPr marL="514350" indent="-514350">
              <a:buFont typeface="+mj-lt"/>
              <a:buAutoNum type="arabicPeriod"/>
            </a:pPr>
            <a:r>
              <a:rPr lang="en-US" sz="2800" dirty="0"/>
              <a:t>Choose </a:t>
            </a:r>
            <a:r>
              <a:rPr lang="en-US" sz="2800" dirty="0" err="1"/>
              <a:t>Start→All</a:t>
            </a:r>
            <a:r>
              <a:rPr lang="en-US" sz="2800" dirty="0"/>
              <a:t> Programs. Click the program name on the All Programs list that appears.</a:t>
            </a:r>
          </a:p>
          <a:p>
            <a:pPr marL="514350" indent="-514350">
              <a:buFont typeface="+mj-lt"/>
              <a:buAutoNum type="arabicPeriod"/>
            </a:pPr>
            <a:r>
              <a:rPr lang="en-US" sz="2800" dirty="0"/>
              <a:t>You can use the Start menu’s search feature to launch a program.</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20539" t="68750" r="24288" b="9376"/>
          <a:stretch/>
        </p:blipFill>
        <p:spPr>
          <a:xfrm>
            <a:off x="8077201" y="2762251"/>
            <a:ext cx="762000" cy="666749"/>
          </a:xfrm>
          <a:prstGeom prst="rect">
            <a:avLst/>
          </a:prstGeom>
        </p:spPr>
      </p:pic>
    </p:spTree>
    <p:extLst>
      <p:ext uri="{BB962C8B-B14F-4D97-AF65-F5344CB8AC3E}">
        <p14:creationId xmlns:p14="http://schemas.microsoft.com/office/powerpoint/2010/main" val="1866328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76199"/>
            <a:ext cx="7848600" cy="1066800"/>
          </a:xfrm>
        </p:spPr>
        <p:txBody>
          <a:bodyPr/>
          <a:lstStyle/>
          <a:p>
            <a:r>
              <a:rPr lang="en-US" sz="4000" dirty="0"/>
              <a:t>3.1.4 Opening application programs</a:t>
            </a:r>
          </a:p>
        </p:txBody>
      </p:sp>
      <p:pic>
        <p:nvPicPr>
          <p:cNvPr id="8" name="Content Placeholder 7"/>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41176" r="45252"/>
          <a:stretch/>
        </p:blipFill>
        <p:spPr>
          <a:xfrm>
            <a:off x="1828800" y="1828800"/>
            <a:ext cx="6705600" cy="1296866"/>
          </a:xfrm>
        </p:spPr>
      </p:pic>
      <p:sp>
        <p:nvSpPr>
          <p:cNvPr id="4" name="Content Placeholder 3"/>
          <p:cNvSpPr>
            <a:spLocks noGrp="1"/>
          </p:cNvSpPr>
          <p:nvPr>
            <p:ph sz="quarter" idx="4"/>
          </p:nvPr>
        </p:nvSpPr>
        <p:spPr>
          <a:xfrm>
            <a:off x="0" y="990601"/>
            <a:ext cx="9144000" cy="5522151"/>
          </a:xfrm>
        </p:spPr>
        <p:txBody>
          <a:bodyPr/>
          <a:lstStyle/>
          <a:p>
            <a:pPr marL="457200" indent="-457200">
              <a:buFont typeface="+mj-lt"/>
              <a:buAutoNum type="arabicPeriod" startAt="5"/>
            </a:pPr>
            <a:r>
              <a:rPr lang="en-US" sz="2400" dirty="0"/>
              <a:t>On Windows 7, you can press the </a:t>
            </a:r>
            <a:r>
              <a:rPr lang="en-US" sz="2400" b="1" dirty="0"/>
              <a:t>Windows key along with a number</a:t>
            </a:r>
            <a:r>
              <a:rPr lang="en-US" sz="2400" dirty="0"/>
              <a:t> to quickly launch the corresponding application on your taskbar. </a:t>
            </a:r>
          </a:p>
          <a:p>
            <a:endParaRPr lang="en-US" sz="2400" dirty="0"/>
          </a:p>
          <a:p>
            <a:endParaRPr lang="en-US" sz="2400" dirty="0"/>
          </a:p>
          <a:p>
            <a:r>
              <a:rPr lang="en-US" sz="2400" dirty="0"/>
              <a:t>For example, WinKey+1 launches the first application pinned to your taskbar.</a:t>
            </a:r>
          </a:p>
          <a:p>
            <a:pPr marL="457200" indent="-457200">
              <a:buFont typeface="+mj-lt"/>
              <a:buAutoNum type="arabicPeriod" startAt="6"/>
            </a:pPr>
            <a:r>
              <a:rPr lang="en-US" sz="2400" dirty="0"/>
              <a:t>You can use the </a:t>
            </a:r>
            <a:r>
              <a:rPr lang="en-US" sz="2400" b="1" dirty="0"/>
              <a:t>Start menu’s search </a:t>
            </a:r>
            <a:r>
              <a:rPr lang="en-US" sz="2400" dirty="0"/>
              <a:t>feature to launch a program with just a few key presses. </a:t>
            </a:r>
          </a:p>
          <a:p>
            <a:endParaRPr lang="en-US" sz="2400" dirty="0"/>
          </a:p>
        </p:txBody>
      </p:sp>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r="18248"/>
          <a:stretch/>
        </p:blipFill>
        <p:spPr>
          <a:xfrm>
            <a:off x="4343400" y="4279078"/>
            <a:ext cx="4741889" cy="2578922"/>
          </a:xfrm>
          <a:prstGeom prst="rect">
            <a:avLst/>
          </a:prstGeom>
        </p:spPr>
      </p:pic>
    </p:spTree>
    <p:extLst>
      <p:ext uri="{BB962C8B-B14F-4D97-AF65-F5344CB8AC3E}">
        <p14:creationId xmlns:p14="http://schemas.microsoft.com/office/powerpoint/2010/main" val="1751123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76199"/>
            <a:ext cx="7848600" cy="1066800"/>
          </a:xfrm>
        </p:spPr>
        <p:txBody>
          <a:bodyPr/>
          <a:lstStyle/>
          <a:p>
            <a:r>
              <a:rPr lang="en-US" sz="4000" dirty="0"/>
              <a:t>3.1.4 Opening application programs</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2634" y="1905000"/>
            <a:ext cx="3887166" cy="4953000"/>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13426" r="11212"/>
          <a:stretch/>
        </p:blipFill>
        <p:spPr>
          <a:xfrm>
            <a:off x="6029399" y="4800600"/>
            <a:ext cx="3114601" cy="1907468"/>
          </a:xfrm>
          <a:prstGeom prst="rect">
            <a:avLst/>
          </a:prstGeom>
        </p:spPr>
      </p:pic>
      <p:sp>
        <p:nvSpPr>
          <p:cNvPr id="14" name="Content Placeholder 3"/>
          <p:cNvSpPr txBox="1">
            <a:spLocks/>
          </p:cNvSpPr>
          <p:nvPr/>
        </p:nvSpPr>
        <p:spPr bwMode="auto">
          <a:xfrm>
            <a:off x="-1" y="1013020"/>
            <a:ext cx="6029399" cy="5616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11" charset="-128"/>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6213" indent="-176213">
              <a:buFont typeface="+mj-lt"/>
              <a:buAutoNum type="arabicPeriod" startAt="7"/>
            </a:pPr>
            <a:r>
              <a:rPr lang="en-US" sz="2400" dirty="0"/>
              <a:t>If you launch an application frequently, you can assign a </a:t>
            </a:r>
            <a:r>
              <a:rPr lang="en-US" sz="2400" b="1" dirty="0"/>
              <a:t>custom keyboard shortcut </a:t>
            </a:r>
            <a:r>
              <a:rPr lang="en-US" sz="2400" dirty="0"/>
              <a:t>to it. First, locate </a:t>
            </a:r>
            <a:br>
              <a:rPr lang="en-US" sz="2400" dirty="0"/>
            </a:br>
            <a:r>
              <a:rPr lang="en-US" sz="2400" dirty="0"/>
              <a:t>the application </a:t>
            </a:r>
            <a:br>
              <a:rPr lang="en-US" sz="2400" dirty="0"/>
            </a:br>
            <a:r>
              <a:rPr lang="en-US" sz="2400" dirty="0"/>
              <a:t>in your start </a:t>
            </a:r>
            <a:br>
              <a:rPr lang="en-US" sz="2400" dirty="0"/>
            </a:br>
            <a:r>
              <a:rPr lang="en-US" sz="2400" dirty="0"/>
              <a:t>menu or on </a:t>
            </a:r>
            <a:br>
              <a:rPr lang="en-US" sz="2400" dirty="0"/>
            </a:br>
            <a:r>
              <a:rPr lang="en-US" sz="2400" dirty="0"/>
              <a:t>your desktop, </a:t>
            </a:r>
            <a:br>
              <a:rPr lang="en-US" sz="2400" dirty="0"/>
            </a:br>
            <a:r>
              <a:rPr lang="en-US" sz="2400" dirty="0"/>
              <a:t>right-click its </a:t>
            </a:r>
            <a:br>
              <a:rPr lang="en-US" sz="2400" dirty="0"/>
            </a:br>
            <a:r>
              <a:rPr lang="en-US" sz="2400" dirty="0"/>
              <a:t>shortcut, and</a:t>
            </a:r>
            <a:br>
              <a:rPr lang="en-US" sz="2400" dirty="0"/>
            </a:br>
            <a:r>
              <a:rPr lang="en-US" sz="2400" dirty="0"/>
              <a:t> select </a:t>
            </a:r>
            <a:br>
              <a:rPr lang="en-US" sz="2400" dirty="0"/>
            </a:br>
            <a:r>
              <a:rPr lang="en-US" sz="2400" dirty="0"/>
              <a:t>Properties.</a:t>
            </a:r>
          </a:p>
        </p:txBody>
      </p:sp>
      <p:sp>
        <p:nvSpPr>
          <p:cNvPr id="15" name="Content Placeholder 3"/>
          <p:cNvSpPr txBox="1">
            <a:spLocks/>
          </p:cNvSpPr>
          <p:nvPr/>
        </p:nvSpPr>
        <p:spPr bwMode="auto">
          <a:xfrm>
            <a:off x="5975984" y="990601"/>
            <a:ext cx="3144382" cy="4177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11" charset="-128"/>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3050" indent="-273050">
              <a:buFont typeface="+mj-lt"/>
              <a:buAutoNum type="arabicPeriod" startAt="8"/>
            </a:pPr>
            <a:r>
              <a:rPr lang="en-US" sz="2400" dirty="0"/>
              <a:t>You can also use the </a:t>
            </a:r>
            <a:r>
              <a:rPr lang="en-US" sz="2400" b="1" dirty="0"/>
              <a:t>Run dialog </a:t>
            </a:r>
            <a:r>
              <a:rPr lang="en-US" sz="2400" dirty="0"/>
              <a:t>to quickly launch applications. Open it by pressing </a:t>
            </a:r>
            <a:r>
              <a:rPr lang="en-US" sz="2400" dirty="0" err="1"/>
              <a:t>WinKey+R</a:t>
            </a:r>
            <a:r>
              <a:rPr lang="en-US" sz="2400" dirty="0"/>
              <a:t>.</a:t>
            </a:r>
          </a:p>
          <a:p>
            <a:pPr marL="273050" indent="-273050"/>
            <a:r>
              <a:rPr lang="en-US" sz="2400" dirty="0"/>
              <a:t>In the Run dialog, type the name of a program’s .exe file and press Enter to launch it. </a:t>
            </a:r>
          </a:p>
        </p:txBody>
      </p:sp>
    </p:spTree>
    <p:extLst>
      <p:ext uri="{BB962C8B-B14F-4D97-AF65-F5344CB8AC3E}">
        <p14:creationId xmlns:p14="http://schemas.microsoft.com/office/powerpoint/2010/main" val="1869205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4000" b="1" i="1" dirty="0"/>
              <a:t>Sub Topic 3.2: Secure Laboratory Environment</a:t>
            </a:r>
          </a:p>
        </p:txBody>
      </p:sp>
      <p:sp>
        <p:nvSpPr>
          <p:cNvPr id="3075" name="Subtitle 2"/>
          <p:cNvSpPr>
            <a:spLocks noGrp="1"/>
          </p:cNvSpPr>
          <p:nvPr>
            <p:ph sz="half" idx="1"/>
          </p:nvPr>
        </p:nvSpPr>
        <p:spPr>
          <a:xfrm>
            <a:off x="0" y="1066800"/>
            <a:ext cx="5334000" cy="5791200"/>
          </a:xfrm>
        </p:spPr>
        <p:txBody>
          <a:bodyPr/>
          <a:lstStyle/>
          <a:p>
            <a:pPr marL="0" indent="0">
              <a:buNone/>
            </a:pPr>
            <a:r>
              <a:rPr lang="en-US" sz="3600" b="1" dirty="0"/>
              <a:t>Sub topic Objectives:</a:t>
            </a:r>
          </a:p>
          <a:p>
            <a:r>
              <a:rPr lang="en-US" sz="4000" dirty="0"/>
              <a:t>3.2.1 identifying areas of laboratory security.</a:t>
            </a:r>
          </a:p>
          <a:p>
            <a:pPr marL="365125" indent="0">
              <a:spcBef>
                <a:spcPts val="0"/>
              </a:spcBef>
              <a:buNone/>
            </a:pPr>
            <a:r>
              <a:rPr lang="en-US" sz="3200" dirty="0"/>
              <a:t>- physical security</a:t>
            </a:r>
          </a:p>
          <a:p>
            <a:pPr marL="365125" indent="0">
              <a:spcBef>
                <a:spcPts val="0"/>
              </a:spcBef>
              <a:buNone/>
            </a:pPr>
            <a:r>
              <a:rPr lang="en-US" sz="3200" dirty="0"/>
              <a:t>- electric power security</a:t>
            </a:r>
          </a:p>
          <a:p>
            <a:pPr marL="365125" indent="0">
              <a:spcBef>
                <a:spcPts val="0"/>
              </a:spcBef>
              <a:buNone/>
            </a:pPr>
            <a:r>
              <a:rPr lang="en-US" sz="3200" dirty="0"/>
              <a:t>- security cameras</a:t>
            </a:r>
          </a:p>
          <a:p>
            <a:pPr marL="365125" indent="0">
              <a:spcBef>
                <a:spcPts val="0"/>
              </a:spcBef>
              <a:buNone/>
            </a:pPr>
            <a:r>
              <a:rPr lang="en-US" sz="3200" dirty="0"/>
              <a:t>- first aid boxes</a:t>
            </a:r>
          </a:p>
          <a:p>
            <a:pPr marL="365125" indent="0">
              <a:spcBef>
                <a:spcPts val="0"/>
              </a:spcBef>
              <a:buNone/>
            </a:pPr>
            <a:r>
              <a:rPr lang="en-US" sz="3200" dirty="0"/>
              <a:t>- fire extinguisher</a:t>
            </a:r>
          </a:p>
          <a:p>
            <a:pPr marL="365125" indent="0">
              <a:spcBef>
                <a:spcPts val="0"/>
              </a:spcBef>
              <a:buNone/>
            </a:pPr>
            <a:r>
              <a:rPr lang="en-US" sz="3200" dirty="0"/>
              <a:t>- air conditioning, etc.</a:t>
            </a:r>
          </a:p>
        </p:txBody>
      </p:sp>
      <p:sp>
        <p:nvSpPr>
          <p:cNvPr id="2" name="Content Placeholder 1"/>
          <p:cNvSpPr>
            <a:spLocks noGrp="1"/>
          </p:cNvSpPr>
          <p:nvPr>
            <p:ph sz="half" idx="2"/>
          </p:nvPr>
        </p:nvSpPr>
        <p:spPr>
          <a:xfrm>
            <a:off x="5148064" y="1066800"/>
            <a:ext cx="3995936" cy="5059363"/>
          </a:xfrm>
        </p:spPr>
        <p:txBody>
          <a:bodyPr/>
          <a:lstStyle/>
          <a:p>
            <a:r>
              <a:rPr lang="en-US" sz="4000" dirty="0"/>
              <a:t>3.2.2 Safe use of the computer laboratory.</a:t>
            </a:r>
          </a:p>
          <a:p>
            <a:r>
              <a:rPr lang="en-US" sz="4000" dirty="0"/>
              <a:t>3.2.3 preparing laboratory rules and regulations</a:t>
            </a:r>
          </a:p>
        </p:txBody>
      </p:sp>
    </p:spTree>
    <p:extLst>
      <p:ext uri="{BB962C8B-B14F-4D97-AF65-F5344CB8AC3E}">
        <p14:creationId xmlns:p14="http://schemas.microsoft.com/office/powerpoint/2010/main" val="1136856617"/>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The Computer Laboratory</a:t>
            </a:r>
            <a:endParaRPr lang="en-GB" dirty="0"/>
          </a:p>
        </p:txBody>
      </p:sp>
      <p:sp>
        <p:nvSpPr>
          <p:cNvPr id="5" name="Content Placeholder 4"/>
          <p:cNvSpPr>
            <a:spLocks noGrp="1"/>
          </p:cNvSpPr>
          <p:nvPr>
            <p:ph idx="1"/>
          </p:nvPr>
        </p:nvSpPr>
        <p:spPr/>
        <p:txBody>
          <a:bodyPr/>
          <a:lstStyle/>
          <a:p>
            <a:pPr lvl="0"/>
            <a:r>
              <a:rPr lang="en-GB" sz="4800" dirty="0"/>
              <a:t>A computer laboratory is a room that is specially designed and prepared to provide a safe and conducive environment for using computer systems.</a:t>
            </a:r>
          </a:p>
          <a:p>
            <a:endParaRPr lang="en-GB" sz="4800" dirty="0"/>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p:nvPr/>
        </p:nvPicPr>
        <p:blipFill>
          <a:blip r:embed="rId2" cstate="print"/>
          <a:stretch>
            <a:fillRect/>
          </a:stretch>
        </p:blipFill>
        <p:spPr>
          <a:xfrm>
            <a:off x="32" y="-24"/>
            <a:ext cx="9144000" cy="6858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b="1" dirty="0"/>
              <a:t>Factors to consider when setting up a computer laboratory</a:t>
            </a:r>
            <a:endParaRPr lang="en-GB" sz="3600" dirty="0"/>
          </a:p>
        </p:txBody>
      </p:sp>
      <p:sp>
        <p:nvSpPr>
          <p:cNvPr id="3" name="Content Placeholder 2"/>
          <p:cNvSpPr>
            <a:spLocks noGrp="1"/>
          </p:cNvSpPr>
          <p:nvPr>
            <p:ph idx="1"/>
          </p:nvPr>
        </p:nvSpPr>
        <p:spPr>
          <a:xfrm>
            <a:off x="0" y="1005608"/>
            <a:ext cx="9144000" cy="5519736"/>
          </a:xfrm>
        </p:spPr>
        <p:txBody>
          <a:bodyPr/>
          <a:lstStyle/>
          <a:p>
            <a:pPr lvl="0"/>
            <a:r>
              <a:rPr lang="en-GB" sz="2650" dirty="0"/>
              <a:t>Security of computers, programs and other resources from theft</a:t>
            </a:r>
          </a:p>
          <a:p>
            <a:pPr lvl="0"/>
            <a:r>
              <a:rPr lang="en-GB" sz="2650" dirty="0"/>
              <a:t>Reliability and stability of the power source</a:t>
            </a:r>
          </a:p>
          <a:p>
            <a:pPr lvl="0"/>
            <a:r>
              <a:rPr lang="en-GB" sz="2650" dirty="0"/>
              <a:t>The number of computers to be installed and the available floor space</a:t>
            </a:r>
          </a:p>
          <a:p>
            <a:pPr lvl="0"/>
            <a:r>
              <a:rPr lang="en-GB" sz="2650" dirty="0"/>
              <a:t>The maximum number of users that the computer laboratory can accommodate</a:t>
            </a:r>
          </a:p>
          <a:p>
            <a:pPr lvl="0"/>
            <a:r>
              <a:rPr lang="en-GB" sz="2650" dirty="0"/>
              <a:t>Safety of users: eye strains, emissions and back problems </a:t>
            </a:r>
            <a:r>
              <a:rPr lang="en-GB" sz="2000" dirty="0"/>
              <a:t>control</a:t>
            </a:r>
            <a:endParaRPr lang="en-GB" sz="2650" dirty="0"/>
          </a:p>
          <a:p>
            <a:pPr lvl="0"/>
            <a:r>
              <a:rPr lang="en-GB" sz="2650" dirty="0"/>
              <a:t>Temperature ranges in the area and Humidity in the atmosphere</a:t>
            </a:r>
          </a:p>
          <a:p>
            <a:pPr lvl="0"/>
            <a:r>
              <a:rPr lang="en-GB" sz="2650" dirty="0"/>
              <a:t>Amount of dust in the environment</a:t>
            </a:r>
          </a:p>
          <a:p>
            <a:pPr lvl="0"/>
            <a:r>
              <a:rPr lang="en-GB" sz="2650" dirty="0"/>
              <a:t>Protection against Lightening and Fire outbreaks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Background</a:t>
            </a:r>
            <a:endParaRPr lang="en-GB" dirty="0"/>
          </a:p>
        </p:txBody>
      </p:sp>
      <p:sp>
        <p:nvSpPr>
          <p:cNvPr id="3" name="Content Placeholder 2"/>
          <p:cNvSpPr>
            <a:spLocks noGrp="1"/>
          </p:cNvSpPr>
          <p:nvPr>
            <p:ph idx="1"/>
          </p:nvPr>
        </p:nvSpPr>
        <p:spPr/>
        <p:txBody>
          <a:bodyPr/>
          <a:lstStyle/>
          <a:p>
            <a:r>
              <a:rPr lang="en-GB" sz="2400" dirty="0"/>
              <a:t>The use of ICTs has a number of challenges for example, computers malfunction, laptops break down, servers go offline, networks become unavailable and computers slowdown with time, etc. All of these problems can be minimised by keeping up with regularly scheduled preventive maintenance activities.</a:t>
            </a:r>
          </a:p>
          <a:p>
            <a:r>
              <a:rPr lang="en-GB" sz="2400" dirty="0"/>
              <a:t>It is important for every user to have an idea on basic preventive maintenance in order to maintain the equipment in a good running condition. This topic will equip the learner with skills to maintain his/her computer systems in a good running condition and the safety measures to observe when working in a computer laboratory.</a:t>
            </a:r>
          </a:p>
          <a:p>
            <a:r>
              <a:rPr lang="en-GB" sz="2400" b="1" dirty="0"/>
              <a:t>Learning Outcomes: </a:t>
            </a:r>
            <a:r>
              <a:rPr lang="en-GB" sz="2400" dirty="0"/>
              <a:t>The learner should be able to: take care of computer systems, maintain (service) computer systems, troubleshoot malfunctioning computer systems and restore them to a good running condition.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3.2.1 Areas of laboratory security</a:t>
            </a:r>
          </a:p>
        </p:txBody>
      </p:sp>
      <p:sp>
        <p:nvSpPr>
          <p:cNvPr id="3" name="Content Placeholder 2"/>
          <p:cNvSpPr>
            <a:spLocks noGrp="1"/>
          </p:cNvSpPr>
          <p:nvPr>
            <p:ph idx="1"/>
          </p:nvPr>
        </p:nvSpPr>
        <p:spPr>
          <a:xfrm>
            <a:off x="0" y="928670"/>
            <a:ext cx="9144000" cy="5519736"/>
          </a:xfrm>
        </p:spPr>
        <p:txBody>
          <a:bodyPr/>
          <a:lstStyle/>
          <a:p>
            <a:pPr lvl="0"/>
            <a:r>
              <a:rPr lang="en-GB" dirty="0"/>
              <a:t>Organizations, libraries, and schools running public computer labs face a variety of complex computer security challenges. These institutions take measures to ensure the safety of the equipment, software, data and users. </a:t>
            </a:r>
          </a:p>
          <a:p>
            <a:r>
              <a:rPr lang="en-GB" b="1" dirty="0"/>
              <a:t>(a) Physical security measures</a:t>
            </a:r>
          </a:p>
          <a:p>
            <a:pPr lvl="0"/>
            <a:r>
              <a:rPr lang="en-GB" dirty="0"/>
              <a:t>Burglar proofing avoid unauthorized access to computer room. </a:t>
            </a:r>
          </a:p>
          <a:p>
            <a:pPr lvl="0"/>
            <a:r>
              <a:rPr lang="en-GB" b="1" dirty="0"/>
              <a:t>Fit strong locks</a:t>
            </a:r>
            <a:r>
              <a:rPr lang="en-GB" dirty="0"/>
              <a:t>, doors, windows and roofing. Security should be good around computer room to avoid thefts.</a:t>
            </a:r>
          </a:p>
        </p:txBody>
      </p:sp>
      <p:grpSp>
        <p:nvGrpSpPr>
          <p:cNvPr id="4" name="Group 3"/>
          <p:cNvGrpSpPr/>
          <p:nvPr/>
        </p:nvGrpSpPr>
        <p:grpSpPr>
          <a:xfrm>
            <a:off x="5330825" y="3429000"/>
            <a:ext cx="3813175" cy="3092195"/>
            <a:chOff x="-3174" y="-4190"/>
            <a:chExt cx="3813175" cy="3092450"/>
          </a:xfrm>
        </p:grpSpPr>
        <p:sp>
          <p:nvSpPr>
            <p:cNvPr id="5" name="Rectangle 4"/>
            <p:cNvSpPr/>
            <p:nvPr/>
          </p:nvSpPr>
          <p:spPr>
            <a:xfrm>
              <a:off x="1616710" y="2674721"/>
              <a:ext cx="337326" cy="339003"/>
            </a:xfrm>
            <a:prstGeom prst="rect">
              <a:avLst/>
            </a:prstGeom>
            <a:ln>
              <a:noFill/>
            </a:ln>
          </p:spPr>
          <p:txBody>
            <a:bodyPr lIns="0" tIns="0" rIns="0" bIns="0" rtlCol="0">
              <a:noAutofit/>
            </a:bodyPr>
            <a:lstStyle/>
            <a:p>
              <a:pPr>
                <a:lnSpc>
                  <a:spcPct val="115000"/>
                </a:lnSpc>
                <a:spcAft>
                  <a:spcPts val="0"/>
                </a:spcAft>
              </a:pPr>
              <a:r>
                <a:rPr lang="en-GB" sz="1800">
                  <a:solidFill>
                    <a:srgbClr val="FFFFFF"/>
                  </a:solidFill>
                  <a:effectLst/>
                  <a:latin typeface="Arial" panose="020B0604020202020204" pitchFamily="34" charset="0"/>
                  <a:ea typeface="Arial" panose="020B0604020202020204" pitchFamily="34" charset="0"/>
                </a:rPr>
                <a:t>26 </a:t>
              </a:r>
              <a:endParaRPr lang="en-GB" sz="1100">
                <a:solidFill>
                  <a:srgbClr val="000000"/>
                </a:solidFill>
                <a:effectLst/>
                <a:latin typeface="Calibri" panose="020F0502020204030204" pitchFamily="34" charset="0"/>
                <a:ea typeface="Calibri" panose="020F0502020204030204" pitchFamily="34" charset="0"/>
              </a:endParaRPr>
            </a:p>
          </p:txBody>
        </p:sp>
        <p:pic>
          <p:nvPicPr>
            <p:cNvPr id="6" name="Picture 5"/>
            <p:cNvPicPr/>
            <p:nvPr/>
          </p:nvPicPr>
          <p:blipFill>
            <a:blip r:embed="rId2"/>
            <a:stretch>
              <a:fillRect/>
            </a:stretch>
          </p:blipFill>
          <p:spPr>
            <a:xfrm>
              <a:off x="-3174" y="-4190"/>
              <a:ext cx="3813175" cy="3092450"/>
            </a:xfrm>
            <a:prstGeom prst="rect">
              <a:avLst/>
            </a:prstGeom>
          </p:spPr>
        </p:pic>
        <p:pic>
          <p:nvPicPr>
            <p:cNvPr id="7" name="Picture 6"/>
            <p:cNvPicPr/>
            <p:nvPr/>
          </p:nvPicPr>
          <p:blipFill>
            <a:blip r:embed="rId3" cstate="print"/>
            <a:stretch>
              <a:fillRect/>
            </a:stretch>
          </p:blipFill>
          <p:spPr>
            <a:xfrm>
              <a:off x="-3174" y="1373759"/>
              <a:ext cx="1527175" cy="1714500"/>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Physical security</a:t>
            </a:r>
            <a:endParaRPr lang="en-GB" dirty="0"/>
          </a:p>
        </p:txBody>
      </p:sp>
      <p:sp>
        <p:nvSpPr>
          <p:cNvPr id="3" name="Content Placeholder 2"/>
          <p:cNvSpPr>
            <a:spLocks noGrp="1"/>
          </p:cNvSpPr>
          <p:nvPr>
            <p:ph idx="1"/>
          </p:nvPr>
        </p:nvSpPr>
        <p:spPr>
          <a:xfrm>
            <a:off x="0" y="928670"/>
            <a:ext cx="7215206" cy="5519736"/>
          </a:xfrm>
        </p:spPr>
        <p:txBody>
          <a:bodyPr/>
          <a:lstStyle/>
          <a:p>
            <a:pPr lvl="0"/>
            <a:r>
              <a:rPr lang="en-GB" sz="2300" dirty="0"/>
              <a:t>Employ security guards to keep watch over data and information </a:t>
            </a:r>
            <a:r>
              <a:rPr lang="en-GB" sz="2300" dirty="0" err="1"/>
              <a:t>centers</a:t>
            </a:r>
            <a:r>
              <a:rPr lang="en-GB" sz="2300" dirty="0"/>
              <a:t>.</a:t>
            </a:r>
          </a:p>
          <a:p>
            <a:pPr lvl="0"/>
            <a:r>
              <a:rPr lang="en-GB" sz="2300" dirty="0"/>
              <a:t>Apply burglar proof for the computer laboratory  by reinforcing weak access points like windows, doors, roofing with metal grills and strong padlocks.</a:t>
            </a:r>
          </a:p>
          <a:p>
            <a:pPr lvl="0"/>
            <a:r>
              <a:rPr lang="en-GB" sz="2300" dirty="0"/>
              <a:t>Set up alarms to alert you in case of break-ins.</a:t>
            </a:r>
          </a:p>
          <a:p>
            <a:pPr lvl="0"/>
            <a:r>
              <a:rPr lang="en-GB" sz="2300" dirty="0"/>
              <a:t>Use system locks (locked key systems) to make it difficult to access internal components like hard disks and memory sticks.</a:t>
            </a:r>
          </a:p>
          <a:p>
            <a:pPr lvl="0"/>
            <a:r>
              <a:rPr lang="en-GB" sz="2300" dirty="0"/>
              <a:t>Use cables to lock the equipment to desk, cabinet or floor.</a:t>
            </a:r>
          </a:p>
          <a:p>
            <a:pPr lvl="0"/>
            <a:r>
              <a:rPr lang="en-GB" sz="2300" dirty="0"/>
              <a:t>Electronic locking mechanism with keys, swipe cards, finger print recognition.</a:t>
            </a:r>
          </a:p>
          <a:p>
            <a:pPr lvl="0"/>
            <a:r>
              <a:rPr lang="en-GB" sz="2300" dirty="0"/>
              <a:t>CCTV Cameras to keep watch over computer systems and </a:t>
            </a:r>
            <a:r>
              <a:rPr lang="en-GB" sz="2300" dirty="0" err="1"/>
              <a:t>centers</a:t>
            </a:r>
            <a:r>
              <a:rPr lang="en-GB" sz="2300" dirty="0"/>
              <a:t>.</a:t>
            </a:r>
          </a:p>
        </p:txBody>
      </p:sp>
      <p:pic>
        <p:nvPicPr>
          <p:cNvPr id="4" name="Picture 3"/>
          <p:cNvPicPr/>
          <p:nvPr/>
        </p:nvPicPr>
        <p:blipFill>
          <a:blip r:embed="rId2"/>
          <a:stretch>
            <a:fillRect/>
          </a:stretch>
        </p:blipFill>
        <p:spPr>
          <a:xfrm>
            <a:off x="7072330" y="1071547"/>
            <a:ext cx="2071670" cy="2143140"/>
          </a:xfrm>
          <a:prstGeom prst="rect">
            <a:avLst/>
          </a:prstGeom>
        </p:spPr>
      </p:pic>
      <p:pic>
        <p:nvPicPr>
          <p:cNvPr id="5" name="Picture 4"/>
          <p:cNvPicPr/>
          <p:nvPr/>
        </p:nvPicPr>
        <p:blipFill>
          <a:blip r:embed="rId3"/>
          <a:stretch>
            <a:fillRect/>
          </a:stretch>
        </p:blipFill>
        <p:spPr>
          <a:xfrm>
            <a:off x="7143768" y="4929198"/>
            <a:ext cx="2000232" cy="168116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Security camera</a:t>
            </a:r>
            <a:endParaRPr lang="en-GB" dirty="0"/>
          </a:p>
        </p:txBody>
      </p:sp>
      <p:sp>
        <p:nvSpPr>
          <p:cNvPr id="3" name="Content Placeholder 2"/>
          <p:cNvSpPr>
            <a:spLocks noGrp="1"/>
          </p:cNvSpPr>
          <p:nvPr>
            <p:ph idx="1"/>
          </p:nvPr>
        </p:nvSpPr>
        <p:spPr/>
        <p:txBody>
          <a:bodyPr/>
          <a:lstStyle/>
          <a:p>
            <a:pPr lvl="0"/>
            <a:r>
              <a:rPr lang="en-GB" dirty="0"/>
              <a:t>Security cameras act as a deterrent to theft and other crimes in computer labs and data </a:t>
            </a:r>
            <a:r>
              <a:rPr lang="en-GB" dirty="0" err="1"/>
              <a:t>centers</a:t>
            </a:r>
            <a:r>
              <a:rPr lang="en-GB" dirty="0"/>
              <a:t>.</a:t>
            </a:r>
          </a:p>
          <a:p>
            <a:pPr lvl="0"/>
            <a:r>
              <a:rPr lang="en-GB" dirty="0"/>
              <a:t>Closed Circuit </a:t>
            </a:r>
            <a:r>
              <a:rPr lang="en-GB" dirty="0" err="1"/>
              <a:t>TeleVision</a:t>
            </a:r>
            <a:r>
              <a:rPr lang="en-GB" dirty="0"/>
              <a:t> (CCTV) surveillance cameras are used to record video which can be viewed in the monitoring room and played back in case of any investigations.</a:t>
            </a:r>
          </a:p>
        </p:txBody>
      </p:sp>
      <p:grpSp>
        <p:nvGrpSpPr>
          <p:cNvPr id="4" name="Group 3"/>
          <p:cNvGrpSpPr/>
          <p:nvPr/>
        </p:nvGrpSpPr>
        <p:grpSpPr>
          <a:xfrm>
            <a:off x="928662" y="4143380"/>
            <a:ext cx="7449185" cy="2431731"/>
            <a:chOff x="0" y="-3174"/>
            <a:chExt cx="7449185" cy="2432049"/>
          </a:xfrm>
        </p:grpSpPr>
        <p:sp>
          <p:nvSpPr>
            <p:cNvPr id="5" name="Rectangle 4"/>
            <p:cNvSpPr/>
            <p:nvPr/>
          </p:nvSpPr>
          <p:spPr>
            <a:xfrm>
              <a:off x="0" y="98044"/>
              <a:ext cx="1854109" cy="1542071"/>
            </a:xfrm>
            <a:prstGeom prst="rect">
              <a:avLst/>
            </a:prstGeom>
            <a:ln>
              <a:noFill/>
            </a:ln>
          </p:spPr>
          <p:txBody>
            <a:bodyPr lIns="0" tIns="0" rIns="0" bIns="0" rtlCol="0">
              <a:noAutofit/>
            </a:bodyPr>
            <a:lstStyle/>
            <a:p>
              <a:pPr>
                <a:lnSpc>
                  <a:spcPct val="115000"/>
                </a:lnSpc>
                <a:spcAft>
                  <a:spcPts val="0"/>
                </a:spcAft>
              </a:pP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6" name="Rectangle 5"/>
            <p:cNvSpPr/>
            <p:nvPr/>
          </p:nvSpPr>
          <p:spPr>
            <a:xfrm>
              <a:off x="1393190" y="98044"/>
              <a:ext cx="3107500" cy="551229"/>
            </a:xfrm>
            <a:prstGeom prst="rect">
              <a:avLst/>
            </a:prstGeom>
            <a:ln>
              <a:noFill/>
            </a:ln>
          </p:spPr>
          <p:txBody>
            <a:bodyPr lIns="0" tIns="0" rIns="0" bIns="0" rtlCol="0">
              <a:noAutofit/>
            </a:bodyPr>
            <a:lstStyle/>
            <a:p>
              <a:pPr>
                <a:lnSpc>
                  <a:spcPct val="115000"/>
                </a:lnSpc>
                <a:spcAft>
                  <a:spcPts val="0"/>
                </a:spcAft>
              </a:pPr>
              <a:r>
                <a:rPr lang="en-GB" sz="3200">
                  <a:solidFill>
                    <a:srgbClr val="C00000"/>
                  </a:solidFill>
                  <a:effectLst/>
                  <a:latin typeface="Calibri" panose="020F0502020204030204" pitchFamily="34" charset="0"/>
                  <a:ea typeface="Calibri" panose="020F0502020204030204" pitchFamily="34" charset="0"/>
                </a:rPr>
                <a:t>CCTV cameras</a:t>
              </a:r>
              <a:endParaRPr lang="en-GB" sz="1100">
                <a:solidFill>
                  <a:srgbClr val="000000"/>
                </a:solidFill>
                <a:effectLst/>
                <a:latin typeface="Calibri" panose="020F0502020204030204" pitchFamily="34" charset="0"/>
                <a:ea typeface="Calibri" panose="020F0502020204030204" pitchFamily="34" charset="0"/>
              </a:endParaRPr>
            </a:p>
          </p:txBody>
        </p:sp>
        <p:sp>
          <p:nvSpPr>
            <p:cNvPr id="7" name="Rectangle 6"/>
            <p:cNvSpPr/>
            <p:nvPr/>
          </p:nvSpPr>
          <p:spPr>
            <a:xfrm>
              <a:off x="3729863" y="98044"/>
              <a:ext cx="136379" cy="551229"/>
            </a:xfrm>
            <a:prstGeom prst="rect">
              <a:avLst/>
            </a:prstGeom>
            <a:ln>
              <a:noFill/>
            </a:ln>
          </p:spPr>
          <p:txBody>
            <a:bodyPr lIns="0" tIns="0" rIns="0" bIns="0" rtlCol="0">
              <a:noAutofit/>
            </a:bodyPr>
            <a:lstStyle/>
            <a:p>
              <a:pPr>
                <a:lnSpc>
                  <a:spcPct val="115000"/>
                </a:lnSpc>
                <a:spcAft>
                  <a:spcPts val="0"/>
                </a:spcAft>
              </a:pPr>
              <a:r>
                <a:rPr lang="en-GB" sz="3200">
                  <a:solidFill>
                    <a:srgbClr val="000000"/>
                  </a:solidFill>
                  <a:effectLst/>
                  <a:latin typeface="Calibri" panose="020F0502020204030204" pitchFamily="34" charset="0"/>
                  <a:ea typeface="Calibri" panose="020F0502020204030204" pitchFamily="34" charset="0"/>
                </a:rPr>
                <a:t>. </a:t>
              </a:r>
              <a:endParaRPr lang="en-GB" sz="1100">
                <a:solidFill>
                  <a:srgbClr val="000000"/>
                </a:solidFill>
                <a:effectLst/>
                <a:latin typeface="Calibri" panose="020F0502020204030204" pitchFamily="34" charset="0"/>
                <a:ea typeface="Calibri" panose="020F0502020204030204" pitchFamily="34" charset="0"/>
              </a:endParaRPr>
            </a:p>
          </p:txBody>
        </p:sp>
        <p:pic>
          <p:nvPicPr>
            <p:cNvPr id="8" name="Picture 7"/>
            <p:cNvPicPr/>
            <p:nvPr/>
          </p:nvPicPr>
          <p:blipFill>
            <a:blip r:embed="rId2"/>
            <a:stretch>
              <a:fillRect/>
            </a:stretch>
          </p:blipFill>
          <p:spPr>
            <a:xfrm>
              <a:off x="4439285" y="-3174"/>
              <a:ext cx="3009900" cy="2365375"/>
            </a:xfrm>
            <a:prstGeom prst="rect">
              <a:avLst/>
            </a:prstGeom>
          </p:spPr>
        </p:pic>
        <p:pic>
          <p:nvPicPr>
            <p:cNvPr id="9" name="Picture 8"/>
            <p:cNvPicPr/>
            <p:nvPr/>
          </p:nvPicPr>
          <p:blipFill>
            <a:blip r:embed="rId3"/>
            <a:stretch>
              <a:fillRect/>
            </a:stretch>
          </p:blipFill>
          <p:spPr>
            <a:xfrm>
              <a:off x="1238885" y="73025"/>
              <a:ext cx="2974975" cy="2355850"/>
            </a:xfrm>
            <a:prstGeom prst="rect">
              <a:avLst/>
            </a:prstGeom>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Burglar proofing</a:t>
            </a:r>
            <a:endParaRPr lang="en-GB" dirty="0"/>
          </a:p>
        </p:txBody>
      </p:sp>
      <p:sp>
        <p:nvSpPr>
          <p:cNvPr id="3" name="Content Placeholder 2"/>
          <p:cNvSpPr>
            <a:spLocks noGrp="1"/>
          </p:cNvSpPr>
          <p:nvPr>
            <p:ph idx="1"/>
          </p:nvPr>
        </p:nvSpPr>
        <p:spPr>
          <a:xfrm>
            <a:off x="0" y="1066800"/>
            <a:ext cx="5000628" cy="5519736"/>
          </a:xfrm>
        </p:spPr>
        <p:txBody>
          <a:bodyPr/>
          <a:lstStyle/>
          <a:p>
            <a:pPr lvl="0"/>
            <a:r>
              <a:rPr lang="en-GB" sz="3600" dirty="0"/>
              <a:t>Burglar proofing provides protection against any forced physical entry into the computer laboratory. </a:t>
            </a:r>
          </a:p>
          <a:p>
            <a:pPr lvl="0"/>
            <a:r>
              <a:rPr lang="en-GB" sz="3600" dirty="0"/>
              <a:t>Burglar proofing involves fitting metal grills in windows and doors.</a:t>
            </a:r>
          </a:p>
        </p:txBody>
      </p:sp>
      <p:pic>
        <p:nvPicPr>
          <p:cNvPr id="4" name="Picture 3"/>
          <p:cNvPicPr/>
          <p:nvPr/>
        </p:nvPicPr>
        <p:blipFill>
          <a:blip r:embed="rId2"/>
          <a:stretch>
            <a:fillRect/>
          </a:stretch>
        </p:blipFill>
        <p:spPr>
          <a:xfrm>
            <a:off x="4975225" y="1292225"/>
            <a:ext cx="4168775" cy="55657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Burglar proofing</a:t>
            </a:r>
            <a:endParaRPr lang="en-GB" dirty="0"/>
          </a:p>
        </p:txBody>
      </p:sp>
      <p:sp>
        <p:nvSpPr>
          <p:cNvPr id="3" name="Content Placeholder 2"/>
          <p:cNvSpPr>
            <a:spLocks noGrp="1"/>
          </p:cNvSpPr>
          <p:nvPr>
            <p:ph idx="1"/>
          </p:nvPr>
        </p:nvSpPr>
        <p:spPr>
          <a:xfrm>
            <a:off x="0" y="1066800"/>
            <a:ext cx="9144000" cy="5519736"/>
          </a:xfrm>
        </p:spPr>
        <p:txBody>
          <a:bodyPr/>
          <a:lstStyle/>
          <a:p>
            <a:pPr lvl="0"/>
            <a:r>
              <a:rPr lang="en-GB" sz="2800" dirty="0"/>
              <a:t>Consider installing security alarms at strategic access points that would alert the security personnel in case of a break-in. </a:t>
            </a:r>
          </a:p>
          <a:p>
            <a:pPr lvl="0"/>
            <a:r>
              <a:rPr lang="en-GB" sz="2800" dirty="0"/>
              <a:t>Fit strong metallic grills and locks on doors, windows and strengthen the roof </a:t>
            </a:r>
            <a:r>
              <a:rPr lang="en-GB" sz="2800" dirty="0" err="1"/>
              <a:t>incase</a:t>
            </a:r>
            <a:r>
              <a:rPr lang="en-GB" sz="2800" dirty="0"/>
              <a:t> the roofing is weak.</a:t>
            </a:r>
          </a:p>
          <a:p>
            <a:pPr lvl="0"/>
            <a:r>
              <a:rPr lang="en-GB" sz="2800" dirty="0"/>
              <a:t>Use Desktop locks, system unit enclosures and laptop locks.</a:t>
            </a:r>
          </a:p>
        </p:txBody>
      </p:sp>
      <p:grpSp>
        <p:nvGrpSpPr>
          <p:cNvPr id="5" name="Group 4"/>
          <p:cNvGrpSpPr/>
          <p:nvPr/>
        </p:nvGrpSpPr>
        <p:grpSpPr>
          <a:xfrm>
            <a:off x="4286249" y="4071942"/>
            <a:ext cx="4857752" cy="2435227"/>
            <a:chOff x="-3174" y="-3174"/>
            <a:chExt cx="4146549" cy="2149475"/>
          </a:xfrm>
        </p:grpSpPr>
        <p:pic>
          <p:nvPicPr>
            <p:cNvPr id="6" name="Picture 5"/>
            <p:cNvPicPr/>
            <p:nvPr/>
          </p:nvPicPr>
          <p:blipFill>
            <a:blip r:embed="rId2"/>
            <a:stretch>
              <a:fillRect/>
            </a:stretch>
          </p:blipFill>
          <p:spPr>
            <a:xfrm>
              <a:off x="-3174" y="-3174"/>
              <a:ext cx="1603375" cy="2149475"/>
            </a:xfrm>
            <a:prstGeom prst="rect">
              <a:avLst/>
            </a:prstGeom>
          </p:spPr>
        </p:pic>
        <p:pic>
          <p:nvPicPr>
            <p:cNvPr id="7" name="Picture 6"/>
            <p:cNvPicPr/>
            <p:nvPr/>
          </p:nvPicPr>
          <p:blipFill>
            <a:blip r:embed="rId3"/>
            <a:stretch>
              <a:fillRect/>
            </a:stretch>
          </p:blipFill>
          <p:spPr>
            <a:xfrm>
              <a:off x="1682750" y="1123950"/>
              <a:ext cx="2460625" cy="1009650"/>
            </a:xfrm>
            <a:prstGeom prst="rect">
              <a:avLst/>
            </a:prstGeom>
          </p:spPr>
        </p:pic>
      </p:grpSp>
      <p:pic>
        <p:nvPicPr>
          <p:cNvPr id="8" name="Picture 7"/>
          <p:cNvPicPr/>
          <p:nvPr/>
        </p:nvPicPr>
        <p:blipFill>
          <a:blip r:embed="rId4"/>
          <a:stretch>
            <a:fillRect/>
          </a:stretch>
        </p:blipFill>
        <p:spPr>
          <a:xfrm>
            <a:off x="103160" y="4143380"/>
            <a:ext cx="2254262" cy="227172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Electric power security</a:t>
            </a:r>
          </a:p>
        </p:txBody>
      </p:sp>
      <p:sp>
        <p:nvSpPr>
          <p:cNvPr id="3" name="Content Placeholder 2"/>
          <p:cNvSpPr>
            <a:spLocks noGrp="1"/>
          </p:cNvSpPr>
          <p:nvPr>
            <p:ph idx="1"/>
          </p:nvPr>
        </p:nvSpPr>
        <p:spPr>
          <a:xfrm>
            <a:off x="0" y="1149624"/>
            <a:ext cx="9144000" cy="5519736"/>
          </a:xfrm>
        </p:spPr>
        <p:txBody>
          <a:bodyPr/>
          <a:lstStyle/>
          <a:p>
            <a:pPr lvl="0"/>
            <a:r>
              <a:rPr lang="en-GB" dirty="0"/>
              <a:t>Electric power security: Place no more than two computers on each circuit. Do safe well insulated cabling.</a:t>
            </a:r>
          </a:p>
          <a:p>
            <a:pPr lvl="0"/>
            <a:r>
              <a:rPr lang="en-GB" dirty="0"/>
              <a:t>Keep the circuits for computer systems separate from all other equipment such as printers, copiers and coffee makers.</a:t>
            </a:r>
          </a:p>
          <a:p>
            <a:pPr lvl="0"/>
            <a:r>
              <a:rPr lang="en-GB" dirty="0"/>
              <a:t>Plug each computer into a surge protector or UPS (Un interruptible Power Supply Unit).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Electric power security</a:t>
            </a:r>
          </a:p>
        </p:txBody>
      </p:sp>
      <p:sp>
        <p:nvSpPr>
          <p:cNvPr id="3" name="Content Placeholder 2"/>
          <p:cNvSpPr>
            <a:spLocks noGrp="1"/>
          </p:cNvSpPr>
          <p:nvPr>
            <p:ph idx="1"/>
          </p:nvPr>
        </p:nvSpPr>
        <p:spPr/>
        <p:txBody>
          <a:bodyPr/>
          <a:lstStyle/>
          <a:p>
            <a:r>
              <a:rPr lang="en-GB" b="1" dirty="0"/>
              <a:t>Stable power supply</a:t>
            </a:r>
          </a:p>
          <a:p>
            <a:r>
              <a:rPr lang="en-GB" dirty="0"/>
              <a:t>Protect computers from being damaged and data loss due to power instabilities by having: </a:t>
            </a:r>
          </a:p>
          <a:p>
            <a:pPr lvl="0"/>
            <a:r>
              <a:rPr lang="en-GB" dirty="0"/>
              <a:t>Power stabilizers maintain power at required voltages. </a:t>
            </a:r>
          </a:p>
          <a:p>
            <a:pPr lvl="0"/>
            <a:r>
              <a:rPr lang="en-GB" dirty="0"/>
              <a:t>A surge protector can be used to protect computer equipment against under voltage and over voltage.</a:t>
            </a:r>
          </a:p>
          <a:p>
            <a:endParaRPr lang="en-GB" dirty="0"/>
          </a:p>
        </p:txBody>
      </p:sp>
      <p:pic>
        <p:nvPicPr>
          <p:cNvPr id="4" name="Picture 3"/>
          <p:cNvPicPr/>
          <p:nvPr/>
        </p:nvPicPr>
        <p:blipFill>
          <a:blip r:embed="rId2"/>
          <a:stretch>
            <a:fillRect/>
          </a:stretch>
        </p:blipFill>
        <p:spPr>
          <a:xfrm>
            <a:off x="7858148" y="5000636"/>
            <a:ext cx="1212851" cy="1571636"/>
          </a:xfrm>
          <a:prstGeom prst="rect">
            <a:avLst/>
          </a:prstGeom>
        </p:spPr>
      </p:pic>
      <p:pic>
        <p:nvPicPr>
          <p:cNvPr id="5" name="Picture 4"/>
          <p:cNvPicPr/>
          <p:nvPr/>
        </p:nvPicPr>
        <p:blipFill>
          <a:blip r:embed="rId3"/>
          <a:stretch>
            <a:fillRect/>
          </a:stretch>
        </p:blipFill>
        <p:spPr>
          <a:xfrm>
            <a:off x="3714744" y="4808552"/>
            <a:ext cx="1978034" cy="1763720"/>
          </a:xfrm>
          <a:prstGeom prst="rect">
            <a:avLst/>
          </a:prstGeom>
        </p:spPr>
      </p:pic>
      <p:pic>
        <p:nvPicPr>
          <p:cNvPr id="6" name="Picture 5"/>
          <p:cNvPicPr/>
          <p:nvPr/>
        </p:nvPicPr>
        <p:blipFill>
          <a:blip r:embed="rId4"/>
          <a:stretch>
            <a:fillRect/>
          </a:stretch>
        </p:blipFill>
        <p:spPr>
          <a:xfrm>
            <a:off x="357158" y="4857760"/>
            <a:ext cx="2357454" cy="171451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Electric power security</a:t>
            </a:r>
          </a:p>
        </p:txBody>
      </p:sp>
      <p:pic>
        <p:nvPicPr>
          <p:cNvPr id="4" name="Picture 3"/>
          <p:cNvPicPr/>
          <p:nvPr/>
        </p:nvPicPr>
        <p:blipFill>
          <a:blip r:embed="rId2"/>
          <a:stretch>
            <a:fillRect/>
          </a:stretch>
        </p:blipFill>
        <p:spPr>
          <a:xfrm>
            <a:off x="6572264" y="1142984"/>
            <a:ext cx="2571736" cy="2786082"/>
          </a:xfrm>
          <a:prstGeom prst="rect">
            <a:avLst/>
          </a:prstGeom>
        </p:spPr>
      </p:pic>
      <p:sp>
        <p:nvSpPr>
          <p:cNvPr id="3" name="Content Placeholder 2"/>
          <p:cNvSpPr>
            <a:spLocks noGrp="1"/>
          </p:cNvSpPr>
          <p:nvPr>
            <p:ph idx="1"/>
          </p:nvPr>
        </p:nvSpPr>
        <p:spPr>
          <a:xfrm>
            <a:off x="0" y="1066800"/>
            <a:ext cx="7000892" cy="5519736"/>
          </a:xfrm>
        </p:spPr>
        <p:txBody>
          <a:bodyPr/>
          <a:lstStyle/>
          <a:p>
            <a:r>
              <a:rPr lang="en-GB" sz="2800" b="1" dirty="0"/>
              <a:t>UPS- Uninterruptible Power Supply</a:t>
            </a:r>
          </a:p>
          <a:p>
            <a:pPr lvl="0"/>
            <a:r>
              <a:rPr lang="en-GB" sz="2800" dirty="0"/>
              <a:t>Computers need the time to shut down properly. Damage to devices and data can occur when there is sudden power loss or fluctuation.</a:t>
            </a:r>
          </a:p>
          <a:p>
            <a:pPr lvl="0"/>
            <a:r>
              <a:rPr lang="en-GB" sz="2800" b="1" dirty="0"/>
              <a:t>UPS</a:t>
            </a:r>
            <a:r>
              <a:rPr lang="en-GB" sz="2800" dirty="0"/>
              <a:t>, or </a:t>
            </a:r>
            <a:r>
              <a:rPr lang="en-GB" sz="2800" b="1" dirty="0"/>
              <a:t>Uninterruptible Power Supply units</a:t>
            </a:r>
            <a:r>
              <a:rPr lang="en-GB" sz="2800" dirty="0"/>
              <a:t>, keep backup power for devices in the event of a failure or other electrical problems. </a:t>
            </a:r>
          </a:p>
          <a:p>
            <a:pPr lvl="0"/>
            <a:r>
              <a:rPr lang="en-GB" sz="2800" dirty="0"/>
              <a:t>A UPS is essentially a small battery that keeps the power supply on for long enough for you to switch off the computer safely when there is a sudden blackout.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tabLst>
                <a:tab pos="1695450" algn="l"/>
              </a:tabLst>
            </a:pPr>
            <a:r>
              <a:rPr lang="en-GB" dirty="0"/>
              <a:t>Electric power security</a:t>
            </a:r>
          </a:p>
        </p:txBody>
      </p:sp>
      <p:sp>
        <p:nvSpPr>
          <p:cNvPr id="3" name="Content Placeholder 2"/>
          <p:cNvSpPr>
            <a:spLocks noGrp="1"/>
          </p:cNvSpPr>
          <p:nvPr>
            <p:ph idx="1"/>
          </p:nvPr>
        </p:nvSpPr>
        <p:spPr>
          <a:xfrm>
            <a:off x="0" y="1066800"/>
            <a:ext cx="5715008" cy="5519736"/>
          </a:xfrm>
        </p:spPr>
        <p:txBody>
          <a:bodyPr/>
          <a:lstStyle/>
          <a:p>
            <a:pPr lvl="0"/>
            <a:r>
              <a:rPr lang="en-GB" sz="2800" b="1" dirty="0"/>
              <a:t>Cable insulation: </a:t>
            </a:r>
            <a:r>
              <a:rPr lang="en-GB" sz="2800" dirty="0"/>
              <a:t>All power cables must be properly insulated and laid away from pathways in the room.</a:t>
            </a:r>
          </a:p>
          <a:p>
            <a:pPr lvl="0"/>
            <a:r>
              <a:rPr lang="en-GB" sz="2800" dirty="0"/>
              <a:t>Lay them along the walls in trunks. This prevents electric shock and power disconnections caused by stumbling on cables.</a:t>
            </a:r>
          </a:p>
          <a:p>
            <a:r>
              <a:rPr lang="en-GB" sz="2800" dirty="0"/>
              <a:t>Always install lightening conductors to the computer laboratory to protect the machines and the users of the computers.</a:t>
            </a:r>
          </a:p>
        </p:txBody>
      </p:sp>
      <p:pic>
        <p:nvPicPr>
          <p:cNvPr id="4" name="Picture 3"/>
          <p:cNvPicPr/>
          <p:nvPr/>
        </p:nvPicPr>
        <p:blipFill>
          <a:blip r:embed="rId2"/>
          <a:stretch>
            <a:fillRect/>
          </a:stretch>
        </p:blipFill>
        <p:spPr>
          <a:xfrm>
            <a:off x="5143504" y="2357430"/>
            <a:ext cx="4000496" cy="389572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4633922" cy="990600"/>
          </a:xfrm>
        </p:spPr>
        <p:txBody>
          <a:bodyPr/>
          <a:lstStyle/>
          <a:p>
            <a:r>
              <a:rPr lang="en-GB" sz="3600" dirty="0"/>
              <a:t>Electric power security</a:t>
            </a:r>
          </a:p>
        </p:txBody>
      </p:sp>
      <p:sp>
        <p:nvSpPr>
          <p:cNvPr id="3" name="Content Placeholder 2"/>
          <p:cNvSpPr>
            <a:spLocks noGrp="1"/>
          </p:cNvSpPr>
          <p:nvPr>
            <p:ph idx="1"/>
          </p:nvPr>
        </p:nvSpPr>
        <p:spPr>
          <a:xfrm>
            <a:off x="0" y="1000108"/>
            <a:ext cx="6072198" cy="5519736"/>
          </a:xfrm>
        </p:spPr>
        <p:txBody>
          <a:bodyPr/>
          <a:lstStyle/>
          <a:p>
            <a:r>
              <a:rPr lang="en-GB" dirty="0"/>
              <a:t>Always install lightening conductors to the computer laboratory to protect the machines and the users of the computers.</a:t>
            </a:r>
          </a:p>
          <a:p>
            <a:r>
              <a:rPr lang="en-GB" dirty="0"/>
              <a:t>Minimize Electrical noise / interferences in the computer environment. </a:t>
            </a:r>
            <a:r>
              <a:rPr lang="en-GB" u="sng" dirty="0"/>
              <a:t>ELECTRICAL NOISE </a:t>
            </a:r>
            <a:r>
              <a:rPr lang="en-GB" dirty="0"/>
              <a:t>refers to externally radiated signals that cause undesirable additions to the current voltage.</a:t>
            </a:r>
          </a:p>
        </p:txBody>
      </p:sp>
      <p:grpSp>
        <p:nvGrpSpPr>
          <p:cNvPr id="4" name="Group 3"/>
          <p:cNvGrpSpPr/>
          <p:nvPr/>
        </p:nvGrpSpPr>
        <p:grpSpPr>
          <a:xfrm>
            <a:off x="5788025" y="0"/>
            <a:ext cx="3355975" cy="6857368"/>
            <a:chOff x="-3174" y="0"/>
            <a:chExt cx="3355975" cy="6858000"/>
          </a:xfrm>
        </p:grpSpPr>
        <p:pic>
          <p:nvPicPr>
            <p:cNvPr id="5" name="Picture 4"/>
            <p:cNvPicPr/>
            <p:nvPr/>
          </p:nvPicPr>
          <p:blipFill>
            <a:blip r:embed="rId2"/>
            <a:stretch>
              <a:fillRect/>
            </a:stretch>
          </p:blipFill>
          <p:spPr>
            <a:xfrm>
              <a:off x="25400" y="0"/>
              <a:ext cx="3327400" cy="3657600"/>
            </a:xfrm>
            <a:prstGeom prst="rect">
              <a:avLst/>
            </a:prstGeom>
          </p:spPr>
        </p:pic>
        <p:pic>
          <p:nvPicPr>
            <p:cNvPr id="6" name="Picture 5"/>
            <p:cNvPicPr/>
            <p:nvPr/>
          </p:nvPicPr>
          <p:blipFill>
            <a:blip r:embed="rId3"/>
            <a:stretch>
              <a:fillRect/>
            </a:stretch>
          </p:blipFill>
          <p:spPr>
            <a:xfrm>
              <a:off x="-3174" y="3632200"/>
              <a:ext cx="3355975" cy="322580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en-US" sz="6000" b="1" i="1" dirty="0"/>
              <a:t>Presentation Outline</a:t>
            </a:r>
          </a:p>
        </p:txBody>
      </p:sp>
      <p:sp>
        <p:nvSpPr>
          <p:cNvPr id="3075" name="Subtitle 2"/>
          <p:cNvSpPr>
            <a:spLocks noGrp="1"/>
          </p:cNvSpPr>
          <p:nvPr>
            <p:ph idx="1"/>
          </p:nvPr>
        </p:nvSpPr>
        <p:spPr/>
        <p:txBody>
          <a:bodyPr/>
          <a:lstStyle/>
          <a:p>
            <a:pPr marL="0" indent="0">
              <a:buNone/>
            </a:pPr>
            <a:r>
              <a:rPr lang="en-US" sz="3600" b="1" i="1" dirty="0"/>
              <a:t>UACE Sub – ICT </a:t>
            </a:r>
            <a:r>
              <a:rPr lang="en-US" sz="3600" b="1" dirty="0"/>
              <a:t>Topic 3: </a:t>
            </a:r>
          </a:p>
          <a:p>
            <a:pPr marL="0" indent="0">
              <a:buNone/>
            </a:pPr>
            <a:r>
              <a:rPr lang="en-US" sz="3600" b="1" dirty="0"/>
              <a:t>Introduction to Computing</a:t>
            </a:r>
          </a:p>
          <a:p>
            <a:r>
              <a:rPr lang="en-US" sz="3600" dirty="0"/>
              <a:t>Sub Topic 3.1: Computer Literacy</a:t>
            </a:r>
          </a:p>
          <a:p>
            <a:r>
              <a:rPr lang="en-US" sz="3600" dirty="0"/>
              <a:t>Sub Topic 3.2: Secure Laboratory Environment</a:t>
            </a:r>
          </a:p>
          <a:p>
            <a:r>
              <a:rPr lang="en-US" sz="3600" dirty="0"/>
              <a:t>Sub Topic 3.3: Servicing and Maintenance of Computer Systems</a:t>
            </a:r>
          </a:p>
          <a:p>
            <a:endParaRPr lang="en-US" sz="3600" b="1" dirty="0"/>
          </a:p>
          <a:p>
            <a:endParaRPr lang="en-US" sz="3600" dirty="0"/>
          </a:p>
          <a:p>
            <a:endParaRPr lang="en-US" sz="3600" b="1" dirty="0"/>
          </a:p>
        </p:txBody>
      </p:sp>
    </p:spTree>
    <p:extLst>
      <p:ext uri="{BB962C8B-B14F-4D97-AF65-F5344CB8AC3E}">
        <p14:creationId xmlns:p14="http://schemas.microsoft.com/office/powerpoint/2010/main" val="2322259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Electric power security</a:t>
            </a:r>
          </a:p>
        </p:txBody>
      </p:sp>
      <p:sp>
        <p:nvSpPr>
          <p:cNvPr id="3" name="Content Placeholder 2"/>
          <p:cNvSpPr>
            <a:spLocks noGrp="1"/>
          </p:cNvSpPr>
          <p:nvPr>
            <p:ph idx="1"/>
          </p:nvPr>
        </p:nvSpPr>
        <p:spPr>
          <a:xfrm>
            <a:off x="0" y="1066800"/>
            <a:ext cx="4071934" cy="5519736"/>
          </a:xfrm>
        </p:spPr>
        <p:txBody>
          <a:bodyPr/>
          <a:lstStyle/>
          <a:p>
            <a:pPr lvl="0"/>
            <a:r>
              <a:rPr lang="en-GB" dirty="0"/>
              <a:t>Electrical noise is commonly generated by devices like Fluorescent lights of high frequency, Motors, Battery </a:t>
            </a:r>
          </a:p>
          <a:p>
            <a:r>
              <a:rPr lang="en-GB" dirty="0"/>
              <a:t>Chargers, Inverters, Radios, television, and Cell phones.</a:t>
            </a:r>
          </a:p>
        </p:txBody>
      </p:sp>
      <p:pic>
        <p:nvPicPr>
          <p:cNvPr id="4" name="Picture 3"/>
          <p:cNvPicPr/>
          <p:nvPr/>
        </p:nvPicPr>
        <p:blipFill>
          <a:blip r:embed="rId2"/>
          <a:stretch>
            <a:fillRect/>
          </a:stretch>
        </p:blipFill>
        <p:spPr>
          <a:xfrm>
            <a:off x="4071934" y="1428737"/>
            <a:ext cx="5072066" cy="464347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First aid kits and Toolkits</a:t>
            </a:r>
            <a:endParaRPr lang="en-GB" dirty="0"/>
          </a:p>
        </p:txBody>
      </p:sp>
      <p:sp>
        <p:nvSpPr>
          <p:cNvPr id="3" name="Content Placeholder 2"/>
          <p:cNvSpPr>
            <a:spLocks noGrp="1"/>
          </p:cNvSpPr>
          <p:nvPr>
            <p:ph idx="1"/>
          </p:nvPr>
        </p:nvSpPr>
        <p:spPr/>
        <p:txBody>
          <a:bodyPr/>
          <a:lstStyle/>
          <a:p>
            <a:pPr lvl="0"/>
            <a:r>
              <a:rPr lang="en-GB" b="1" dirty="0"/>
              <a:t>First aid box: </a:t>
            </a:r>
            <a:r>
              <a:rPr lang="en-GB" dirty="0"/>
              <a:t>A first aid kit is a box or bag that contains the necessary items for providing care in case of any emergency in the computer lab such as a electric shocks.</a:t>
            </a:r>
          </a:p>
          <a:p>
            <a:pPr lvl="0"/>
            <a:endParaRPr lang="en-GB" dirty="0"/>
          </a:p>
          <a:p>
            <a:pPr lvl="0"/>
            <a:r>
              <a:rPr lang="en-GB" dirty="0"/>
              <a:t>Tool kits are also </a:t>
            </a:r>
            <a:br>
              <a:rPr lang="en-GB" dirty="0"/>
            </a:br>
            <a:r>
              <a:rPr lang="en-GB" dirty="0"/>
              <a:t>necessary for keeping </a:t>
            </a:r>
            <a:br>
              <a:rPr lang="en-GB" dirty="0"/>
            </a:br>
            <a:r>
              <a:rPr lang="en-GB" i="1" u="sng" dirty="0"/>
              <a:t>ICT repair</a:t>
            </a:r>
            <a:br>
              <a:rPr lang="en-GB" i="1" u="sng" dirty="0"/>
            </a:br>
            <a:r>
              <a:rPr lang="en-GB" i="1" u="sng" dirty="0"/>
              <a:t> and </a:t>
            </a:r>
            <a:r>
              <a:rPr lang="en-GB" i="1" u="sng" dirty="0" err="1"/>
              <a:t>maintainace</a:t>
            </a:r>
            <a:r>
              <a:rPr lang="en-GB" i="1" u="sng" dirty="0"/>
              <a:t> tools</a:t>
            </a:r>
            <a:endParaRPr lang="en-GB" dirty="0"/>
          </a:p>
        </p:txBody>
      </p:sp>
      <p:pic>
        <p:nvPicPr>
          <p:cNvPr id="4" name="Picture 3"/>
          <p:cNvPicPr/>
          <p:nvPr/>
        </p:nvPicPr>
        <p:blipFill>
          <a:blip r:embed="rId2"/>
          <a:stretch>
            <a:fillRect/>
          </a:stretch>
        </p:blipFill>
        <p:spPr>
          <a:xfrm>
            <a:off x="4737100" y="3197225"/>
            <a:ext cx="4406900" cy="366077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Fire extinguisher</a:t>
            </a:r>
            <a:endParaRPr lang="en-GB" dirty="0"/>
          </a:p>
        </p:txBody>
      </p:sp>
      <p:sp>
        <p:nvSpPr>
          <p:cNvPr id="3" name="Content Placeholder 2"/>
          <p:cNvSpPr>
            <a:spLocks noGrp="1"/>
          </p:cNvSpPr>
          <p:nvPr>
            <p:ph idx="1"/>
          </p:nvPr>
        </p:nvSpPr>
        <p:spPr>
          <a:xfrm>
            <a:off x="0" y="928670"/>
            <a:ext cx="7143768" cy="5519736"/>
          </a:xfrm>
        </p:spPr>
        <p:txBody>
          <a:bodyPr/>
          <a:lstStyle/>
          <a:p>
            <a:pPr lvl="0"/>
            <a:r>
              <a:rPr lang="en-GB" dirty="0"/>
              <a:t>Fire extinguishers are a critical component of saving property and lives in the case of a fire emergency. </a:t>
            </a:r>
          </a:p>
          <a:p>
            <a:pPr lvl="0"/>
            <a:r>
              <a:rPr lang="en-GB" dirty="0"/>
              <a:t>Owning a fire extinguisher is a form of ensuring safety. </a:t>
            </a:r>
          </a:p>
          <a:p>
            <a:pPr lvl="0"/>
            <a:r>
              <a:rPr lang="en-GB" dirty="0"/>
              <a:t>All computer rooms need it just in case a fire starts.</a:t>
            </a:r>
          </a:p>
          <a:p>
            <a:pPr lvl="0"/>
            <a:r>
              <a:rPr lang="en-GB" dirty="0"/>
              <a:t>It can save our property from burning because the use of the device will help prevent it from spreading and can even stop the flame in no time.</a:t>
            </a:r>
          </a:p>
          <a:p>
            <a:endParaRPr lang="en-GB" dirty="0"/>
          </a:p>
        </p:txBody>
      </p:sp>
      <p:pic>
        <p:nvPicPr>
          <p:cNvPr id="4" name="Picture 3"/>
          <p:cNvPicPr/>
          <p:nvPr/>
        </p:nvPicPr>
        <p:blipFill>
          <a:blip r:embed="rId2"/>
          <a:stretch>
            <a:fillRect/>
          </a:stretch>
        </p:blipFill>
        <p:spPr>
          <a:xfrm>
            <a:off x="6929454" y="1797326"/>
            <a:ext cx="2214546" cy="307183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sz="3600" b="1" dirty="0"/>
              <a:t>Fire extinguisher</a:t>
            </a:r>
            <a:endParaRPr lang="en-GB" sz="3600" dirty="0"/>
          </a:p>
        </p:txBody>
      </p:sp>
      <p:sp>
        <p:nvSpPr>
          <p:cNvPr id="3" name="Content Placeholder 2"/>
          <p:cNvSpPr>
            <a:spLocks noGrp="1"/>
          </p:cNvSpPr>
          <p:nvPr>
            <p:ph idx="1"/>
          </p:nvPr>
        </p:nvSpPr>
        <p:spPr>
          <a:xfrm>
            <a:off x="0" y="1066800"/>
            <a:ext cx="5643570" cy="5519736"/>
          </a:xfrm>
        </p:spPr>
        <p:txBody>
          <a:bodyPr/>
          <a:lstStyle/>
          <a:p>
            <a:r>
              <a:rPr lang="en-GB" dirty="0"/>
              <a:t>Have gaseous fire extinguishers like those filled with carbon dioxide. Water based or powder extinguishers should be avoided since they can cause damage to computer components.</a:t>
            </a:r>
          </a:p>
          <a:p>
            <a:endParaRPr lang="en-GB" dirty="0"/>
          </a:p>
        </p:txBody>
      </p:sp>
      <p:pic>
        <p:nvPicPr>
          <p:cNvPr id="4" name="Picture 3"/>
          <p:cNvPicPr/>
          <p:nvPr/>
        </p:nvPicPr>
        <p:blipFill>
          <a:blip r:embed="rId2"/>
          <a:stretch>
            <a:fillRect/>
          </a:stretch>
        </p:blipFill>
        <p:spPr>
          <a:xfrm>
            <a:off x="5241957" y="-214338"/>
            <a:ext cx="3902075" cy="68516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b="1" dirty="0"/>
              <a:t>Heating, Ventilation and Air </a:t>
            </a:r>
            <a:br>
              <a:rPr lang="en-GB" sz="3600" dirty="0"/>
            </a:br>
            <a:r>
              <a:rPr lang="en-GB" sz="3600" b="1" dirty="0"/>
              <a:t>Conditioning (HVAC)</a:t>
            </a:r>
            <a:endParaRPr lang="en-GB" sz="3600" dirty="0"/>
          </a:p>
        </p:txBody>
      </p:sp>
      <p:sp>
        <p:nvSpPr>
          <p:cNvPr id="3" name="Content Placeholder 2"/>
          <p:cNvSpPr>
            <a:spLocks noGrp="1"/>
          </p:cNvSpPr>
          <p:nvPr>
            <p:ph idx="1"/>
          </p:nvPr>
        </p:nvSpPr>
        <p:spPr/>
        <p:txBody>
          <a:bodyPr/>
          <a:lstStyle/>
          <a:p>
            <a:pPr lvl="0"/>
            <a:r>
              <a:rPr lang="en-GB" dirty="0"/>
              <a:t>Air conditioning units monitor and maintain the temperature, air distribution and humidity in a computer room.</a:t>
            </a:r>
          </a:p>
          <a:p>
            <a:r>
              <a:rPr lang="en-GB" dirty="0"/>
              <a:t>An Air conditioning unit is a device used for cooling and controlling the humidity and purity of the air circulating in a space.</a:t>
            </a:r>
          </a:p>
          <a:p>
            <a:pPr lvl="0"/>
            <a:endParaRPr lang="en-GB" dirty="0"/>
          </a:p>
          <a:p>
            <a:endParaRPr lang="en-GB" dirty="0"/>
          </a:p>
        </p:txBody>
      </p:sp>
      <p:pic>
        <p:nvPicPr>
          <p:cNvPr id="4" name="Picture 3"/>
          <p:cNvPicPr/>
          <p:nvPr/>
        </p:nvPicPr>
        <p:blipFill>
          <a:blip r:embed="rId2"/>
          <a:stretch>
            <a:fillRect/>
          </a:stretch>
        </p:blipFill>
        <p:spPr>
          <a:xfrm>
            <a:off x="5357818" y="3643314"/>
            <a:ext cx="3786182" cy="2928958"/>
          </a:xfrm>
          <a:prstGeom prst="rect">
            <a:avLst/>
          </a:prstGeom>
        </p:spPr>
      </p:pic>
      <p:pic>
        <p:nvPicPr>
          <p:cNvPr id="5" name="Picture 4"/>
          <p:cNvPicPr/>
          <p:nvPr/>
        </p:nvPicPr>
        <p:blipFill>
          <a:blip r:embed="rId3"/>
          <a:stretch>
            <a:fillRect/>
          </a:stretch>
        </p:blipFill>
        <p:spPr>
          <a:xfrm>
            <a:off x="0" y="4643446"/>
            <a:ext cx="2466975" cy="18510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b="1" dirty="0"/>
              <a:t>Heating, Ventilation and Air </a:t>
            </a:r>
            <a:br>
              <a:rPr lang="en-GB" sz="3600" dirty="0"/>
            </a:br>
            <a:r>
              <a:rPr lang="en-GB" sz="3600" b="1" dirty="0"/>
              <a:t>Conditioning (HVAC)</a:t>
            </a:r>
            <a:endParaRPr lang="en-GB" sz="3600" dirty="0"/>
          </a:p>
        </p:txBody>
      </p:sp>
      <p:sp>
        <p:nvSpPr>
          <p:cNvPr id="3" name="Content Placeholder 2"/>
          <p:cNvSpPr>
            <a:spLocks noGrp="1"/>
          </p:cNvSpPr>
          <p:nvPr>
            <p:ph idx="1"/>
          </p:nvPr>
        </p:nvSpPr>
        <p:spPr/>
        <p:txBody>
          <a:bodyPr/>
          <a:lstStyle/>
          <a:p>
            <a:pPr lvl="0"/>
            <a:r>
              <a:rPr lang="en-GB" sz="3300" dirty="0"/>
              <a:t>Have good air circulation in the computer room since users and computers emit heat energy. </a:t>
            </a:r>
          </a:p>
          <a:p>
            <a:pPr lvl="0"/>
            <a:r>
              <a:rPr lang="en-GB" sz="3300" dirty="0"/>
              <a:t>This is possible through having enough ventilation points like windows, installing an air conditioning system. </a:t>
            </a:r>
          </a:p>
          <a:p>
            <a:pPr lvl="0"/>
            <a:r>
              <a:rPr lang="en-GB" sz="3300" dirty="0"/>
              <a:t>Avoid overcrowding of machines and users. </a:t>
            </a:r>
          </a:p>
          <a:p>
            <a:pPr lvl="0"/>
            <a:r>
              <a:rPr lang="en-GB" sz="3300" dirty="0"/>
              <a:t>All the above prevent suffocation </a:t>
            </a:r>
            <a:br>
              <a:rPr lang="en-GB" sz="3300" dirty="0"/>
            </a:br>
            <a:r>
              <a:rPr lang="en-GB" sz="3300" dirty="0"/>
              <a:t>and overheating.</a:t>
            </a:r>
          </a:p>
          <a:p>
            <a:pPr lvl="0"/>
            <a:endParaRPr lang="en-GB" sz="3300" dirty="0"/>
          </a:p>
        </p:txBody>
      </p:sp>
      <p:pic>
        <p:nvPicPr>
          <p:cNvPr id="6" name="Picture 5"/>
          <p:cNvPicPr/>
          <p:nvPr/>
        </p:nvPicPr>
        <p:blipFill>
          <a:blip r:embed="rId2"/>
          <a:stretch>
            <a:fillRect/>
          </a:stretch>
        </p:blipFill>
        <p:spPr>
          <a:xfrm>
            <a:off x="6643702" y="4519327"/>
            <a:ext cx="2500298" cy="205294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b="1" dirty="0"/>
              <a:t>Heating, Ventilation and Air </a:t>
            </a:r>
            <a:br>
              <a:rPr lang="en-GB" sz="3600" dirty="0"/>
            </a:br>
            <a:r>
              <a:rPr lang="en-GB" sz="3600" b="1" dirty="0"/>
              <a:t>Conditioning (HVAC)</a:t>
            </a:r>
            <a:endParaRPr lang="en-GB" sz="3600" dirty="0"/>
          </a:p>
        </p:txBody>
      </p:sp>
      <p:sp>
        <p:nvSpPr>
          <p:cNvPr id="3" name="Content Placeholder 2"/>
          <p:cNvSpPr>
            <a:spLocks noGrp="1"/>
          </p:cNvSpPr>
          <p:nvPr>
            <p:ph idx="1"/>
          </p:nvPr>
        </p:nvSpPr>
        <p:spPr>
          <a:xfrm>
            <a:off x="0" y="928670"/>
            <a:ext cx="9144000" cy="5519736"/>
          </a:xfrm>
        </p:spPr>
        <p:txBody>
          <a:bodyPr/>
          <a:lstStyle/>
          <a:p>
            <a:pPr lvl="0"/>
            <a:r>
              <a:rPr lang="en-GB" dirty="0"/>
              <a:t>Avoid direct sunlight and high Temperatures that may damage hardware components.</a:t>
            </a:r>
          </a:p>
          <a:p>
            <a:r>
              <a:rPr lang="en-GB" b="1" dirty="0"/>
              <a:t>Ventilation</a:t>
            </a:r>
            <a:r>
              <a:rPr lang="en-GB" dirty="0"/>
              <a:t> should be good. Good aeration enables the computer to cool and hence avoids overheating</a:t>
            </a:r>
          </a:p>
          <a:p>
            <a:r>
              <a:rPr lang="en-GB" b="1" dirty="0"/>
              <a:t>Dump Control: </a:t>
            </a:r>
            <a:r>
              <a:rPr lang="en-GB" dirty="0"/>
              <a:t>Humidity must be regulated in the computer laboratory to remain at an optimum 50%. </a:t>
            </a:r>
          </a:p>
          <a:p>
            <a:r>
              <a:rPr lang="en-GB" dirty="0"/>
              <a:t>Low humidity may cause static electricity to build and damage sensitive components.</a:t>
            </a:r>
          </a:p>
          <a:p>
            <a:r>
              <a:rPr lang="en-GB" dirty="0"/>
              <a:t>High Humidity of over 70% may cause rusting of the metallic parts of the computer system.</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Dust Control</a:t>
            </a:r>
          </a:p>
        </p:txBody>
      </p:sp>
      <p:sp>
        <p:nvSpPr>
          <p:cNvPr id="3" name="Content Placeholder 2"/>
          <p:cNvSpPr>
            <a:spLocks noGrp="1"/>
          </p:cNvSpPr>
          <p:nvPr>
            <p:ph idx="1"/>
          </p:nvPr>
        </p:nvSpPr>
        <p:spPr>
          <a:xfrm>
            <a:off x="0" y="1066800"/>
            <a:ext cx="7000892" cy="5519736"/>
          </a:xfrm>
        </p:spPr>
        <p:txBody>
          <a:bodyPr/>
          <a:lstStyle/>
          <a:p>
            <a:pPr lvl="0"/>
            <a:r>
              <a:rPr lang="en-GB" sz="2800" b="1" dirty="0"/>
              <a:t>Blower: </a:t>
            </a:r>
            <a:r>
              <a:rPr lang="en-GB" sz="2800" dirty="0"/>
              <a:t>Used to blow/remove dust that may  have entered inside the computer</a:t>
            </a:r>
          </a:p>
          <a:p>
            <a:pPr lvl="0"/>
            <a:r>
              <a:rPr lang="en-GB" sz="2800" b="1" dirty="0"/>
              <a:t>Dust and Water proof covers </a:t>
            </a:r>
            <a:r>
              <a:rPr lang="en-GB" sz="2800" dirty="0"/>
              <a:t>Protect computers from moisture, water and liquids.</a:t>
            </a:r>
          </a:p>
          <a:p>
            <a:r>
              <a:rPr lang="en-GB" sz="2800" dirty="0"/>
              <a:t>When setting up the  computer laboratory, consider a location away from excessive dust. </a:t>
            </a:r>
          </a:p>
          <a:p>
            <a:pPr lvl="0"/>
            <a:r>
              <a:rPr lang="en-GB" sz="2800" dirty="0"/>
              <a:t>The room should have special curtains and computers should remain covered using dust covers when not in use.</a:t>
            </a:r>
          </a:p>
        </p:txBody>
      </p:sp>
      <p:pic>
        <p:nvPicPr>
          <p:cNvPr id="4" name="Picture 3"/>
          <p:cNvPicPr/>
          <p:nvPr/>
        </p:nvPicPr>
        <p:blipFill>
          <a:blip r:embed="rId2"/>
          <a:stretch>
            <a:fillRect/>
          </a:stretch>
        </p:blipFill>
        <p:spPr>
          <a:xfrm>
            <a:off x="6477000" y="-24"/>
            <a:ext cx="2667000" cy="1600200"/>
          </a:xfrm>
          <a:prstGeom prst="rect">
            <a:avLst/>
          </a:prstGeom>
        </p:spPr>
      </p:pic>
      <p:grpSp>
        <p:nvGrpSpPr>
          <p:cNvPr id="5" name="Group 4"/>
          <p:cNvGrpSpPr/>
          <p:nvPr/>
        </p:nvGrpSpPr>
        <p:grpSpPr>
          <a:xfrm>
            <a:off x="6997700" y="1978658"/>
            <a:ext cx="2146300" cy="4879342"/>
            <a:chOff x="-3174" y="-3174"/>
            <a:chExt cx="2146300" cy="4879974"/>
          </a:xfrm>
        </p:grpSpPr>
        <p:pic>
          <p:nvPicPr>
            <p:cNvPr id="6" name="Picture 5"/>
            <p:cNvPicPr/>
            <p:nvPr/>
          </p:nvPicPr>
          <p:blipFill>
            <a:blip r:embed="rId3"/>
            <a:stretch>
              <a:fillRect/>
            </a:stretch>
          </p:blipFill>
          <p:spPr>
            <a:xfrm>
              <a:off x="-3174" y="2730500"/>
              <a:ext cx="2146300" cy="2146300"/>
            </a:xfrm>
            <a:prstGeom prst="rect">
              <a:avLst/>
            </a:prstGeom>
          </p:spPr>
        </p:pic>
        <p:pic>
          <p:nvPicPr>
            <p:cNvPr id="7" name="Picture 6"/>
            <p:cNvPicPr/>
            <p:nvPr/>
          </p:nvPicPr>
          <p:blipFill>
            <a:blip r:embed="rId4" cstate="print"/>
            <a:stretch>
              <a:fillRect/>
            </a:stretch>
          </p:blipFill>
          <p:spPr>
            <a:xfrm>
              <a:off x="6350" y="-3174"/>
              <a:ext cx="1930400" cy="2940050"/>
            </a:xfrm>
            <a:prstGeom prst="rect">
              <a:avLst/>
            </a:prstGeom>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Antiglare filter screens</a:t>
            </a:r>
            <a:endParaRPr lang="en-GB" dirty="0"/>
          </a:p>
        </p:txBody>
      </p:sp>
      <p:sp>
        <p:nvSpPr>
          <p:cNvPr id="3" name="Content Placeholder 2"/>
          <p:cNvSpPr>
            <a:spLocks noGrp="1"/>
          </p:cNvSpPr>
          <p:nvPr>
            <p:ph idx="1"/>
          </p:nvPr>
        </p:nvSpPr>
        <p:spPr/>
        <p:txBody>
          <a:bodyPr/>
          <a:lstStyle/>
          <a:p>
            <a:pPr lvl="0"/>
            <a:r>
              <a:rPr lang="en-GB" i="1" dirty="0"/>
              <a:t>This is used to avoid eye strain and fatigue caused by over bright CRT monitor</a:t>
            </a:r>
            <a:endParaRPr lang="en-GB" dirty="0"/>
          </a:p>
          <a:p>
            <a:pPr lvl="0"/>
            <a:r>
              <a:rPr lang="en-GB" i="1" dirty="0"/>
              <a:t>Reduces electromagnetic rays from the CRT monitor</a:t>
            </a:r>
            <a:endParaRPr lang="en-GB" dirty="0"/>
          </a:p>
          <a:p>
            <a:pPr lvl="0"/>
            <a:r>
              <a:rPr lang="en-GB" dirty="0"/>
              <a:t>Radiation filter screens should be fitted to reduce the light that reaches the eye.</a:t>
            </a:r>
          </a:p>
          <a:p>
            <a:endParaRPr lang="en-GB" dirty="0"/>
          </a:p>
        </p:txBody>
      </p:sp>
      <p:pic>
        <p:nvPicPr>
          <p:cNvPr id="4" name="Picture 3"/>
          <p:cNvPicPr/>
          <p:nvPr/>
        </p:nvPicPr>
        <p:blipFill>
          <a:blip r:embed="rId2"/>
          <a:stretch>
            <a:fillRect/>
          </a:stretch>
        </p:blipFill>
        <p:spPr>
          <a:xfrm>
            <a:off x="5929322" y="3286124"/>
            <a:ext cx="3214678" cy="302895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Wool carpet</a:t>
            </a:r>
            <a:endParaRPr lang="en-GB" dirty="0"/>
          </a:p>
        </p:txBody>
      </p:sp>
      <p:sp>
        <p:nvSpPr>
          <p:cNvPr id="3" name="Content Placeholder 2"/>
          <p:cNvSpPr>
            <a:spLocks noGrp="1"/>
          </p:cNvSpPr>
          <p:nvPr>
            <p:ph idx="1"/>
          </p:nvPr>
        </p:nvSpPr>
        <p:spPr>
          <a:xfrm>
            <a:off x="0" y="1066800"/>
            <a:ext cx="4643438" cy="5519736"/>
          </a:xfrm>
        </p:spPr>
        <p:txBody>
          <a:bodyPr/>
          <a:lstStyle/>
          <a:p>
            <a:pPr lvl="0"/>
            <a:r>
              <a:rPr lang="en-GB" i="1" dirty="0"/>
              <a:t>Absorbs dust</a:t>
            </a:r>
            <a:endParaRPr lang="en-GB" dirty="0"/>
          </a:p>
          <a:p>
            <a:pPr lvl="0"/>
            <a:r>
              <a:rPr lang="en-GB" i="1" dirty="0"/>
              <a:t>Reduces effects on damage when light objects fall</a:t>
            </a:r>
            <a:endParaRPr lang="en-GB" dirty="0"/>
          </a:p>
          <a:p>
            <a:pPr lvl="0"/>
            <a:r>
              <a:rPr lang="en-GB" i="1" dirty="0"/>
              <a:t>Minimizes effects of electric shocks</a:t>
            </a:r>
            <a:endParaRPr lang="en-GB" dirty="0"/>
          </a:p>
          <a:p>
            <a:pPr lvl="0"/>
            <a:r>
              <a:rPr lang="en-GB" i="1" dirty="0"/>
              <a:t>Absorbs electrical radiations from computer devices.</a:t>
            </a:r>
            <a:endParaRPr lang="en-GB" dirty="0"/>
          </a:p>
          <a:p>
            <a:endParaRPr lang="en-GB" dirty="0"/>
          </a:p>
        </p:txBody>
      </p:sp>
      <p:pic>
        <p:nvPicPr>
          <p:cNvPr id="4" name="Picture 3"/>
          <p:cNvPicPr/>
          <p:nvPr/>
        </p:nvPicPr>
        <p:blipFill>
          <a:blip r:embed="rId2"/>
          <a:stretch>
            <a:fillRect/>
          </a:stretch>
        </p:blipFill>
        <p:spPr>
          <a:xfrm>
            <a:off x="4752975" y="2285992"/>
            <a:ext cx="4391025" cy="42703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4000" b="1" i="1" dirty="0"/>
              <a:t>Sub Topic 3.1: Computer Literacy</a:t>
            </a:r>
          </a:p>
        </p:txBody>
      </p:sp>
      <p:sp>
        <p:nvSpPr>
          <p:cNvPr id="3075" name="Subtitle 2"/>
          <p:cNvSpPr>
            <a:spLocks noGrp="1"/>
          </p:cNvSpPr>
          <p:nvPr>
            <p:ph sz="half" idx="1"/>
          </p:nvPr>
        </p:nvSpPr>
        <p:spPr>
          <a:xfrm>
            <a:off x="0" y="1110952"/>
            <a:ext cx="9144000" cy="5486400"/>
          </a:xfrm>
        </p:spPr>
        <p:txBody>
          <a:bodyPr/>
          <a:lstStyle/>
          <a:p>
            <a:pPr marL="0" indent="0">
              <a:buNone/>
            </a:pPr>
            <a:r>
              <a:rPr lang="en-US" sz="3600" b="1" dirty="0"/>
              <a:t>Sub topic Objectives:</a:t>
            </a:r>
          </a:p>
          <a:p>
            <a:r>
              <a:rPr lang="en-US" sz="3600" dirty="0"/>
              <a:t>3.1.1 Describing the booting process of a computer system.</a:t>
            </a:r>
          </a:p>
          <a:p>
            <a:r>
              <a:rPr lang="en-US" sz="3600" dirty="0"/>
              <a:t>3.1.2 Explaining the meaning of computer literacy.</a:t>
            </a:r>
          </a:p>
          <a:p>
            <a:r>
              <a:rPr lang="en-US" sz="3600" dirty="0"/>
              <a:t>3.1.3 System Startup.</a:t>
            </a:r>
          </a:p>
          <a:p>
            <a:r>
              <a:rPr lang="en-US" sz="3600" dirty="0"/>
              <a:t>3.1.4 Opening application programs.</a:t>
            </a:r>
          </a:p>
        </p:txBody>
      </p:sp>
    </p:spTree>
    <p:extLst>
      <p:ext uri="{BB962C8B-B14F-4D97-AF65-F5344CB8AC3E}">
        <p14:creationId xmlns:p14="http://schemas.microsoft.com/office/powerpoint/2010/main" val="2097540194"/>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Software security measures</a:t>
            </a:r>
            <a:endParaRPr lang="en-GB" dirty="0"/>
          </a:p>
        </p:txBody>
      </p:sp>
      <p:sp>
        <p:nvSpPr>
          <p:cNvPr id="3" name="Content Placeholder 2"/>
          <p:cNvSpPr>
            <a:spLocks noGrp="1"/>
          </p:cNvSpPr>
          <p:nvPr>
            <p:ph idx="1"/>
          </p:nvPr>
        </p:nvSpPr>
        <p:spPr/>
        <p:txBody>
          <a:bodyPr/>
          <a:lstStyle/>
          <a:p>
            <a:pPr lvl="0"/>
            <a:r>
              <a:rPr lang="en-GB" sz="2800" dirty="0"/>
              <a:t>Computers should have updated antivirus software installed to prevent malware.</a:t>
            </a:r>
          </a:p>
          <a:p>
            <a:pPr lvl="0"/>
            <a:r>
              <a:rPr lang="en-GB" sz="2800" dirty="0"/>
              <a:t>Remote administration software should be considered with high number of computers in a computer </a:t>
            </a:r>
            <a:r>
              <a:rPr lang="en-GB" sz="2800" dirty="0" err="1"/>
              <a:t>center</a:t>
            </a:r>
            <a:r>
              <a:rPr lang="en-GB" sz="2800" dirty="0"/>
              <a:t>.</a:t>
            </a:r>
          </a:p>
          <a:p>
            <a:pPr lvl="0"/>
            <a:r>
              <a:rPr lang="en-GB" sz="2800" dirty="0"/>
              <a:t>Computer management software to monitor and limit web browsing should be installed for.</a:t>
            </a:r>
          </a:p>
          <a:p>
            <a:pPr lvl="0"/>
            <a:r>
              <a:rPr lang="en-GB" sz="2800" dirty="0"/>
              <a:t>Group policy or security software to prevent malicious software from being executed and installed.</a:t>
            </a:r>
          </a:p>
          <a:p>
            <a:pPr lvl="0"/>
            <a:r>
              <a:rPr lang="en-GB" sz="2800" dirty="0"/>
              <a:t>Assigning unique authorised log-in for authentication before granting network access.</a:t>
            </a:r>
          </a:p>
          <a:p>
            <a:endParaRPr lang="en-GB" sz="2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b="1" dirty="0"/>
              <a:t>3.2.2  Safe use of the computer laboratory.</a:t>
            </a:r>
            <a:endParaRPr lang="en-GB" sz="3600" dirty="0"/>
          </a:p>
        </p:txBody>
      </p:sp>
      <p:sp>
        <p:nvSpPr>
          <p:cNvPr id="3" name="Content Placeholder 2"/>
          <p:cNvSpPr>
            <a:spLocks noGrp="1"/>
          </p:cNvSpPr>
          <p:nvPr>
            <p:ph idx="1"/>
          </p:nvPr>
        </p:nvSpPr>
        <p:spPr>
          <a:xfrm>
            <a:off x="0" y="1000108"/>
            <a:ext cx="9144000" cy="5519736"/>
          </a:xfrm>
        </p:spPr>
        <p:txBody>
          <a:bodyPr/>
          <a:lstStyle/>
          <a:p>
            <a:r>
              <a:rPr lang="en-GB" dirty="0"/>
              <a:t>Always Sit upright: to avoid muscle pains and back aches caused by poor sitting posture. </a:t>
            </a:r>
          </a:p>
          <a:p>
            <a:endParaRPr lang="en-GB" sz="2800" dirty="0"/>
          </a:p>
          <a:p>
            <a:pPr>
              <a:buNone/>
            </a:pPr>
            <a:r>
              <a:rPr lang="en-GB" dirty="0"/>
              <a:t> </a:t>
            </a:r>
          </a:p>
          <a:p>
            <a:endParaRPr lang="en-GB" dirty="0"/>
          </a:p>
        </p:txBody>
      </p:sp>
      <p:pic>
        <p:nvPicPr>
          <p:cNvPr id="4" name="Picture 3"/>
          <p:cNvPicPr/>
          <p:nvPr/>
        </p:nvPicPr>
        <p:blipFill>
          <a:blip r:embed="rId2"/>
          <a:stretch>
            <a:fillRect/>
          </a:stretch>
        </p:blipFill>
        <p:spPr>
          <a:xfrm>
            <a:off x="0" y="2323168"/>
            <a:ext cx="3851275" cy="4034790"/>
          </a:xfrm>
          <a:prstGeom prst="rect">
            <a:avLst/>
          </a:prstGeom>
        </p:spPr>
      </p:pic>
      <p:pic>
        <p:nvPicPr>
          <p:cNvPr id="5" name="Picture 4"/>
          <p:cNvPicPr/>
          <p:nvPr/>
        </p:nvPicPr>
        <p:blipFill>
          <a:blip r:embed="rId3"/>
          <a:stretch>
            <a:fillRect/>
          </a:stretch>
        </p:blipFill>
        <p:spPr>
          <a:xfrm>
            <a:off x="4429124" y="2428868"/>
            <a:ext cx="4714876" cy="4000528"/>
          </a:xfrm>
          <a:prstGeom prst="rect">
            <a:avLst/>
          </a:prstGeom>
        </p:spPr>
      </p:pic>
      <p:sp>
        <p:nvSpPr>
          <p:cNvPr id="6" name="Shape 2973"/>
          <p:cNvSpPr/>
          <p:nvPr/>
        </p:nvSpPr>
        <p:spPr>
          <a:xfrm>
            <a:off x="304165" y="2548593"/>
            <a:ext cx="3651250" cy="3583305"/>
          </a:xfrm>
          <a:custGeom>
            <a:avLst/>
            <a:gdLst/>
            <a:ahLst/>
            <a:cxnLst/>
            <a:rect l="0" t="0" r="0" b="0"/>
            <a:pathLst>
              <a:path w="3651771" h="3583711">
                <a:moveTo>
                  <a:pt x="3455175" y="0"/>
                </a:moveTo>
                <a:lnTo>
                  <a:pt x="3651771" y="200787"/>
                </a:lnTo>
                <a:lnTo>
                  <a:pt x="196583" y="3583711"/>
                </a:lnTo>
                <a:lnTo>
                  <a:pt x="0" y="3382925"/>
                </a:lnTo>
                <a:lnTo>
                  <a:pt x="3455175" y="0"/>
                </a:lnTo>
                <a:close/>
              </a:path>
            </a:pathLst>
          </a:custGeom>
          <a:ln w="0" cap="flat">
            <a:miter lim="127000"/>
          </a:ln>
        </p:spPr>
        <p:style>
          <a:lnRef idx="0">
            <a:srgbClr val="000000"/>
          </a:lnRef>
          <a:fillRef idx="1">
            <a:srgbClr val="FF0000"/>
          </a:fillRef>
          <a:effectRef idx="0">
            <a:scrgbClr r="0" g="0" b="0"/>
          </a:effectRef>
          <a:fontRef idx="none"/>
        </p:style>
        <p:txBody>
          <a:bodyPr/>
          <a:lstStyle/>
          <a:p>
            <a:endParaRPr lang="en-GB"/>
          </a:p>
        </p:txBody>
      </p:sp>
      <p:sp>
        <p:nvSpPr>
          <p:cNvPr id="7" name="Shape 2975"/>
          <p:cNvSpPr/>
          <p:nvPr/>
        </p:nvSpPr>
        <p:spPr>
          <a:xfrm>
            <a:off x="303530" y="2624793"/>
            <a:ext cx="3694430" cy="3538855"/>
          </a:xfrm>
          <a:custGeom>
            <a:avLst/>
            <a:gdLst/>
            <a:ahLst/>
            <a:cxnLst/>
            <a:rect l="0" t="0" r="0" b="0"/>
            <a:pathLst>
              <a:path w="3694557" h="3539236">
                <a:moveTo>
                  <a:pt x="193840" y="0"/>
                </a:moveTo>
                <a:lnTo>
                  <a:pt x="3694557" y="3335807"/>
                </a:lnTo>
                <a:lnTo>
                  <a:pt x="3500755" y="3539236"/>
                </a:lnTo>
                <a:lnTo>
                  <a:pt x="0" y="203454"/>
                </a:lnTo>
                <a:lnTo>
                  <a:pt x="193840" y="0"/>
                </a:lnTo>
                <a:close/>
              </a:path>
            </a:pathLst>
          </a:custGeom>
          <a:ln w="0" cap="flat">
            <a:round/>
          </a:ln>
        </p:spPr>
        <p:style>
          <a:lnRef idx="0">
            <a:srgbClr val="000000"/>
          </a:lnRef>
          <a:fillRef idx="1">
            <a:srgbClr val="FF0000"/>
          </a:fillRef>
          <a:effectRef idx="0">
            <a:scrgbClr r="0" g="0" b="0"/>
          </a:effectRef>
          <a:fontRef idx="none"/>
        </p:style>
        <p:txBody>
          <a:bodyPr/>
          <a:lstStyle/>
          <a:p>
            <a:endParaRPr lang="en-GB"/>
          </a:p>
        </p:txBody>
      </p:sp>
      <p:pic>
        <p:nvPicPr>
          <p:cNvPr id="8" name="Picture 7"/>
          <p:cNvPicPr/>
          <p:nvPr/>
        </p:nvPicPr>
        <p:blipFill>
          <a:blip r:embed="rId4"/>
          <a:stretch>
            <a:fillRect/>
          </a:stretch>
        </p:blipFill>
        <p:spPr>
          <a:xfrm>
            <a:off x="7687816" y="2852937"/>
            <a:ext cx="1276672" cy="115212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b="1" dirty="0"/>
              <a:t>3.2.2  Safe use of the computer laboratory</a:t>
            </a:r>
            <a:endParaRPr lang="en-GB" sz="3600" dirty="0"/>
          </a:p>
        </p:txBody>
      </p:sp>
      <p:sp>
        <p:nvSpPr>
          <p:cNvPr id="3" name="Content Placeholder 2"/>
          <p:cNvSpPr>
            <a:spLocks noGrp="1"/>
          </p:cNvSpPr>
          <p:nvPr>
            <p:ph idx="1"/>
          </p:nvPr>
        </p:nvSpPr>
        <p:spPr>
          <a:xfrm>
            <a:off x="0" y="1149624"/>
            <a:ext cx="9144000" cy="5519736"/>
          </a:xfrm>
        </p:spPr>
        <p:txBody>
          <a:bodyPr/>
          <a:lstStyle/>
          <a:p>
            <a:r>
              <a:rPr lang="en-GB" dirty="0"/>
              <a:t>A computer room should have enough light avoid eyestrain, and headaches. </a:t>
            </a:r>
            <a:endParaRPr lang="en-GB" b="1" dirty="0"/>
          </a:p>
          <a:p>
            <a:r>
              <a:rPr lang="en-GB" b="1" dirty="0"/>
              <a:t>Standard furniture: </a:t>
            </a:r>
            <a:r>
              <a:rPr lang="en-GB" dirty="0"/>
              <a:t>Have standard furniture so that the tables are wide enough and strong to bear the weight of the computers and accommodate all peripherals. </a:t>
            </a:r>
          </a:p>
          <a:p>
            <a:r>
              <a:rPr lang="en-GB" dirty="0"/>
              <a:t>The seat for the user must be comfortable and have a straight backrest that allows someone to sit upright.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3.2.3  Laboratory rules and regulations</a:t>
            </a:r>
          </a:p>
        </p:txBody>
      </p:sp>
      <p:sp>
        <p:nvSpPr>
          <p:cNvPr id="3" name="Content Placeholder 2"/>
          <p:cNvSpPr>
            <a:spLocks noGrp="1"/>
          </p:cNvSpPr>
          <p:nvPr>
            <p:ph idx="1"/>
          </p:nvPr>
        </p:nvSpPr>
        <p:spPr/>
        <p:txBody>
          <a:bodyPr/>
          <a:lstStyle/>
          <a:p>
            <a:r>
              <a:rPr lang="en-GB" dirty="0"/>
              <a:t>Preparing Laboratory rules and regulations is very essential like other security measures, because it is aimed at guiding the users on how to use the laboratory. </a:t>
            </a:r>
          </a:p>
          <a:p>
            <a:r>
              <a:rPr lang="en-GB" dirty="0"/>
              <a:t>Organisations usually draw the laboratory rules and regulations in line with the ICT policies passed by management. </a:t>
            </a:r>
          </a:p>
          <a:p>
            <a:r>
              <a:rPr lang="en-GB" dirty="0"/>
              <a:t> Below are some general rules and regulations aimed at safety of computer systems, data and the users.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3.2.3  Laboratory rules and regulations</a:t>
            </a:r>
          </a:p>
        </p:txBody>
      </p:sp>
      <p:sp>
        <p:nvSpPr>
          <p:cNvPr id="3" name="Content Placeholder 2"/>
          <p:cNvSpPr>
            <a:spLocks noGrp="1"/>
          </p:cNvSpPr>
          <p:nvPr>
            <p:ph idx="1"/>
          </p:nvPr>
        </p:nvSpPr>
        <p:spPr/>
        <p:txBody>
          <a:bodyPr/>
          <a:lstStyle/>
          <a:p>
            <a:pPr lvl="0"/>
            <a:r>
              <a:rPr lang="en-GB" sz="2800" dirty="0"/>
              <a:t>Avoid smoking and exposing computers to dust since they contain small abrasive particles that can damage computer components and cause wearing of moving parts.</a:t>
            </a:r>
          </a:p>
          <a:p>
            <a:pPr lvl="0"/>
            <a:r>
              <a:rPr lang="en-GB" sz="2800" dirty="0"/>
              <a:t>Avoid carrying food and beverages to the computer room since these may fall into moving parts causing rusting or electrical faults.</a:t>
            </a:r>
          </a:p>
          <a:p>
            <a:pPr lvl="0"/>
            <a:r>
              <a:rPr lang="en-GB" sz="2800" dirty="0"/>
              <a:t>Avoid unnecessary movements because you may accidentally knock down peripheral devices.</a:t>
            </a:r>
          </a:p>
          <a:p>
            <a:pPr lvl="0"/>
            <a:r>
              <a:rPr lang="en-GB" sz="2800" dirty="0"/>
              <a:t>At all times follow the right procedures while starting and shutting down the computer therefore abrupt switching on and off the computer should be avoided since this can lead to damaging the computer.</a:t>
            </a:r>
          </a:p>
        </p:txBody>
      </p:sp>
    </p:spTree>
    <p:extLst>
      <p:ext uri="{BB962C8B-B14F-4D97-AF65-F5344CB8AC3E}">
        <p14:creationId xmlns:p14="http://schemas.microsoft.com/office/powerpoint/2010/main" val="37304240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3.2.3  Laboratory rules and regulations</a:t>
            </a:r>
          </a:p>
        </p:txBody>
      </p:sp>
      <p:sp>
        <p:nvSpPr>
          <p:cNvPr id="3" name="Content Placeholder 2"/>
          <p:cNvSpPr>
            <a:spLocks noGrp="1"/>
          </p:cNvSpPr>
          <p:nvPr>
            <p:ph idx="1"/>
          </p:nvPr>
        </p:nvSpPr>
        <p:spPr/>
        <p:txBody>
          <a:bodyPr/>
          <a:lstStyle/>
          <a:p>
            <a:pPr lvl="0"/>
            <a:r>
              <a:rPr lang="en-GB" sz="2400" dirty="0"/>
              <a:t>Do not open up the metallic covers of computers or peripherals without permission and particularly when the computer power is still on.</a:t>
            </a:r>
          </a:p>
          <a:p>
            <a:pPr lvl="0"/>
            <a:r>
              <a:rPr lang="en-GB" sz="2400" dirty="0"/>
              <a:t>Any repairs to the computer should be done by someone who has knowledge regarding computer repairs.</a:t>
            </a:r>
          </a:p>
          <a:p>
            <a:pPr lvl="0"/>
            <a:r>
              <a:rPr lang="en-GB" sz="2400" dirty="0"/>
              <a:t>Any connections (keyboard, mouse, printer and monitor) to the computer should be done when the computer power has been switched off.</a:t>
            </a:r>
          </a:p>
          <a:p>
            <a:pPr lvl="0"/>
            <a:r>
              <a:rPr lang="en-GB" sz="2400" dirty="0"/>
              <a:t>Computers should be regularly serviced and keep a regular record of computer servicing and repair to establish maintenance costs and common problems to your computer.</a:t>
            </a:r>
          </a:p>
          <a:p>
            <a:pPr lvl="0"/>
            <a:r>
              <a:rPr lang="en-GB" sz="2400" dirty="0"/>
              <a:t>Guard your computer against new users who might spoil the computer and data corruption by unauthorized parties.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3.2.3  Laboratory rules and regulations</a:t>
            </a:r>
          </a:p>
        </p:txBody>
      </p:sp>
      <p:sp>
        <p:nvSpPr>
          <p:cNvPr id="3" name="Content Placeholder 2"/>
          <p:cNvSpPr>
            <a:spLocks noGrp="1"/>
          </p:cNvSpPr>
          <p:nvPr>
            <p:ph idx="1"/>
          </p:nvPr>
        </p:nvSpPr>
        <p:spPr>
          <a:xfrm>
            <a:off x="0" y="1149624"/>
            <a:ext cx="9144000" cy="5519736"/>
          </a:xfrm>
        </p:spPr>
        <p:txBody>
          <a:bodyPr/>
          <a:lstStyle/>
          <a:p>
            <a:pPr lvl="0"/>
            <a:r>
              <a:rPr lang="en-GB" dirty="0"/>
              <a:t>Cover the computers after using them or when not in use. Let the computers cool down before being covered to avoid trapping heat.</a:t>
            </a:r>
          </a:p>
          <a:p>
            <a:pPr lvl="0"/>
            <a:r>
              <a:rPr lang="en-GB" dirty="0"/>
              <a:t>The computers should be cleaned on a regular basis to remove dust from the keyboard, mouse and other parts.</a:t>
            </a:r>
          </a:p>
          <a:p>
            <a:r>
              <a:rPr lang="en-GB" dirty="0"/>
              <a:t>Keep computers away from excessive dust and fit special curtains that would reduce entry of dust particles and computers should not be exposed to direct sunshine.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3.2.3  Laboratory rules and regulations</a:t>
            </a:r>
          </a:p>
        </p:txBody>
      </p:sp>
      <p:sp>
        <p:nvSpPr>
          <p:cNvPr id="3" name="Content Placeholder 2"/>
          <p:cNvSpPr>
            <a:spLocks noGrp="1"/>
          </p:cNvSpPr>
          <p:nvPr>
            <p:ph idx="1"/>
          </p:nvPr>
        </p:nvSpPr>
        <p:spPr/>
        <p:txBody>
          <a:bodyPr/>
          <a:lstStyle/>
          <a:p>
            <a:pPr lvl="0"/>
            <a:r>
              <a:rPr lang="en-GB" dirty="0"/>
              <a:t>Cover the computers after using them or when not in use. Let the computers cool down before being covered to avoid trapping heat.</a:t>
            </a:r>
          </a:p>
          <a:p>
            <a:pPr lvl="0"/>
            <a:r>
              <a:rPr lang="en-GB" dirty="0"/>
              <a:t>The computers should be cleaned on a regular basis to remove dust from the keyboard, mouse and other parts.</a:t>
            </a:r>
          </a:p>
          <a:p>
            <a:r>
              <a:rPr lang="en-GB" dirty="0"/>
              <a:t>Keep computers away from excessive dust and fit special curtains that would reduce entry of dust particles and computers should not be exposed to direct sunshine.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tabLst>
                <a:tab pos="2241550" algn="l"/>
              </a:tabLst>
            </a:pPr>
            <a:r>
              <a:rPr lang="en-GB" sz="3600" dirty="0"/>
              <a:t>3.2.3  Laboratory rules and regulations</a:t>
            </a:r>
          </a:p>
        </p:txBody>
      </p:sp>
      <p:sp>
        <p:nvSpPr>
          <p:cNvPr id="3" name="Content Placeholder 2"/>
          <p:cNvSpPr>
            <a:spLocks noGrp="1"/>
          </p:cNvSpPr>
          <p:nvPr>
            <p:ph idx="1"/>
          </p:nvPr>
        </p:nvSpPr>
        <p:spPr/>
        <p:txBody>
          <a:bodyPr/>
          <a:lstStyle/>
          <a:p>
            <a:pPr lvl="0"/>
            <a:r>
              <a:rPr lang="en-GB" sz="2800" dirty="0"/>
              <a:t>Computer components should be kept dust-free. Avoid smoking and exposing computers to dust.</a:t>
            </a:r>
          </a:p>
          <a:p>
            <a:pPr lvl="0"/>
            <a:r>
              <a:rPr lang="en-GB" sz="2800" dirty="0"/>
              <a:t>Never try to remove the cover on your computer or touch inside the system unit. There are many sensitive components. Instead, take it to a qualified technician.</a:t>
            </a:r>
          </a:p>
          <a:p>
            <a:pPr lvl="0"/>
            <a:r>
              <a:rPr lang="en-GB" sz="2800" dirty="0"/>
              <a:t>Keep all liquids and food items away from your computer. </a:t>
            </a:r>
          </a:p>
          <a:p>
            <a:pPr lvl="0"/>
            <a:r>
              <a:rPr lang="en-GB" sz="2800" dirty="0"/>
              <a:t>Liquids and food crumbs can cause rusting and corrosion and damage electronic circuits. Also, mixing liquids and electronic components can cause serious electrical shock!</a:t>
            </a:r>
          </a:p>
          <a:p>
            <a:r>
              <a:rPr lang="en-GB" sz="2800" dirty="0"/>
              <a:t>Never use your computer during a storm. The computer is connected to electricity and that means that lightning could be conducted to the computer.</a:t>
            </a:r>
          </a:p>
          <a:p>
            <a:pPr lvl="0"/>
            <a:endParaRPr lang="en-GB" sz="28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3.2.3  Laboratory rules and regulations</a:t>
            </a:r>
          </a:p>
        </p:txBody>
      </p:sp>
      <p:sp>
        <p:nvSpPr>
          <p:cNvPr id="3" name="Content Placeholder 2"/>
          <p:cNvSpPr>
            <a:spLocks noGrp="1"/>
          </p:cNvSpPr>
          <p:nvPr>
            <p:ph idx="1"/>
          </p:nvPr>
        </p:nvSpPr>
        <p:spPr/>
        <p:txBody>
          <a:bodyPr/>
          <a:lstStyle/>
          <a:p>
            <a:pPr lvl="0"/>
            <a:r>
              <a:rPr lang="en-GB" sz="2800" dirty="0"/>
              <a:t>Physically, be careful, avoid knocking and dropping any hardware to the ground as this could cause any of the delicate components to break or be damaged.</a:t>
            </a:r>
          </a:p>
          <a:p>
            <a:pPr lvl="0"/>
            <a:r>
              <a:rPr lang="en-GB" sz="2800" dirty="0"/>
              <a:t>Proper shut down of computers should be followed to avoid disk and system failure (avoid abrupt switching off)</a:t>
            </a:r>
          </a:p>
          <a:p>
            <a:r>
              <a:rPr lang="en-GB" sz="2800" dirty="0"/>
              <a:t>Be careful when using the internet. Do not accept downloads from websites that you don't know and trust. </a:t>
            </a:r>
          </a:p>
          <a:p>
            <a:pPr lvl="0"/>
            <a:r>
              <a:rPr lang="en-GB" sz="2800" dirty="0"/>
              <a:t>And never open an email attachment unless you know and trust the person who sent it.</a:t>
            </a:r>
          </a:p>
          <a:p>
            <a:pPr lvl="0"/>
            <a:r>
              <a:rPr lang="en-GB" sz="2800" dirty="0"/>
              <a:t>Avoid making hardware connections to the motherboard when the computer is on. </a:t>
            </a:r>
            <a:r>
              <a:rPr lang="en-GB" sz="2800" dirty="0" err="1"/>
              <a:t>Eg</a:t>
            </a:r>
            <a:r>
              <a:rPr lang="en-GB" sz="2800" dirty="0"/>
              <a:t> keyboard, monitor and mouse connections.</a:t>
            </a:r>
          </a:p>
          <a:p>
            <a:endParaRPr lang="en-GB"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447800" y="-76200"/>
            <a:ext cx="7696200" cy="1143000"/>
          </a:xfrm>
        </p:spPr>
        <p:txBody>
          <a:bodyPr/>
          <a:lstStyle/>
          <a:p>
            <a:r>
              <a:rPr lang="en-US" sz="3200" b="1" i="1" dirty="0"/>
              <a:t>3.1.1 Booting process of a computer system</a:t>
            </a:r>
          </a:p>
        </p:txBody>
      </p:sp>
      <p:sp>
        <p:nvSpPr>
          <p:cNvPr id="3075" name="Subtitle 2"/>
          <p:cNvSpPr>
            <a:spLocks noGrp="1"/>
          </p:cNvSpPr>
          <p:nvPr>
            <p:ph sz="half" idx="1"/>
          </p:nvPr>
        </p:nvSpPr>
        <p:spPr>
          <a:xfrm>
            <a:off x="0" y="990600"/>
            <a:ext cx="9144000" cy="5486400"/>
          </a:xfrm>
        </p:spPr>
        <p:txBody>
          <a:bodyPr/>
          <a:lstStyle/>
          <a:p>
            <a:pPr lvl="0">
              <a:tabLst>
                <a:tab pos="4572000" algn="l"/>
              </a:tabLst>
            </a:pPr>
            <a:r>
              <a:rPr lang="en-US" sz="3200" dirty="0"/>
              <a:t>Booting is the process of starting or restarting a computer.</a:t>
            </a:r>
            <a:endParaRPr lang="en-GB" sz="3200" dirty="0"/>
          </a:p>
          <a:p>
            <a:pPr lvl="0">
              <a:tabLst>
                <a:tab pos="4572000" algn="l"/>
              </a:tabLst>
            </a:pPr>
            <a:r>
              <a:rPr lang="en-US" sz="3200" dirty="0"/>
              <a:t>Booting is a series of operations that start and set a computer for use. </a:t>
            </a:r>
            <a:endParaRPr lang="en-GB" sz="3200" dirty="0"/>
          </a:p>
          <a:p>
            <a:pPr>
              <a:spcBef>
                <a:spcPct val="0"/>
              </a:spcBef>
              <a:tabLst>
                <a:tab pos="4572000" algn="l"/>
              </a:tabLst>
            </a:pPr>
            <a:r>
              <a:rPr lang="en-US" altLang="en-US" sz="3200" dirty="0"/>
              <a:t>To care for computers and maintain them in good working conditions, users have to be conscious of the booting process as outlined in the previous topic on computer management.</a:t>
            </a:r>
          </a:p>
          <a:p>
            <a:pPr>
              <a:spcBef>
                <a:spcPct val="0"/>
              </a:spcBef>
              <a:tabLst>
                <a:tab pos="4572000" algn="l"/>
              </a:tabLst>
            </a:pPr>
            <a:r>
              <a:rPr lang="en-US" altLang="en-US" sz="3200" dirty="0"/>
              <a:t>For example, improper shutdown of the computer can cause it to fail to boot successfully next time it is switched on.</a:t>
            </a:r>
          </a:p>
        </p:txBody>
      </p:sp>
    </p:spTree>
    <p:extLst>
      <p:ext uri="{BB962C8B-B14F-4D97-AF65-F5344CB8AC3E}">
        <p14:creationId xmlns:p14="http://schemas.microsoft.com/office/powerpoint/2010/main" val="3430751547"/>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3.2.3  Laboratory rules and regulations</a:t>
            </a:r>
          </a:p>
        </p:txBody>
      </p:sp>
      <p:sp>
        <p:nvSpPr>
          <p:cNvPr id="3" name="Content Placeholder 2"/>
          <p:cNvSpPr>
            <a:spLocks noGrp="1"/>
          </p:cNvSpPr>
          <p:nvPr>
            <p:ph idx="1"/>
          </p:nvPr>
        </p:nvSpPr>
        <p:spPr/>
        <p:txBody>
          <a:bodyPr/>
          <a:lstStyle/>
          <a:p>
            <a:r>
              <a:rPr lang="en-GB" dirty="0"/>
              <a:t>Don’t bring magnetic devices to the lab. The computer has magnetic disks which can be spoilt if they come near other magnetic fields</a:t>
            </a:r>
          </a:p>
          <a:p>
            <a:pPr lvl="0"/>
            <a:r>
              <a:rPr lang="en-GB" dirty="0"/>
              <a:t>Handle delicate storage devices with care. Don’t touch the inner surface of Compact disks and Floppy disks. Safely remove Flash disks from the system.</a:t>
            </a:r>
          </a:p>
          <a:p>
            <a:pPr lvl="0"/>
            <a:r>
              <a:rPr lang="en-GB" dirty="0"/>
              <a:t>Avoid excessively bright and flickering computer monitors. The brightness of the computer monitors should be adjusted to avoid eye strain.</a:t>
            </a:r>
          </a:p>
          <a:p>
            <a:endParaRPr lang="en-GB"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b="1" i="1" dirty="0"/>
              <a:t>Sub Topic 3.3: Servicing and Maintenance of Computer Systems</a:t>
            </a:r>
            <a:endParaRPr lang="en-GB" sz="3600" dirty="0"/>
          </a:p>
        </p:txBody>
      </p:sp>
      <p:sp>
        <p:nvSpPr>
          <p:cNvPr id="4" name="Content Placeholder 3"/>
          <p:cNvSpPr>
            <a:spLocks noGrp="1"/>
          </p:cNvSpPr>
          <p:nvPr>
            <p:ph idx="1"/>
          </p:nvPr>
        </p:nvSpPr>
        <p:spPr/>
        <p:txBody>
          <a:bodyPr/>
          <a:lstStyle/>
          <a:p>
            <a:pPr marL="0" indent="0">
              <a:buNone/>
            </a:pPr>
            <a:r>
              <a:rPr lang="en-GB" sz="3000" b="1" dirty="0"/>
              <a:t>Sub topic Objectives:</a:t>
            </a:r>
          </a:p>
          <a:p>
            <a:pPr lvl="0"/>
            <a:r>
              <a:rPr lang="en-GB" sz="3000" dirty="0"/>
              <a:t>3.3.1 Importance of servicing and maintaining a computer	</a:t>
            </a:r>
          </a:p>
          <a:p>
            <a:pPr lvl="0"/>
            <a:r>
              <a:rPr lang="en-GB" sz="3000" dirty="0"/>
              <a:t>3.3.2 Cleaning of computers	</a:t>
            </a:r>
          </a:p>
          <a:p>
            <a:pPr lvl="0"/>
            <a:r>
              <a:rPr lang="en-GB" sz="3000" dirty="0"/>
              <a:t>3.3.3 Installing and uninstalling system and application software	</a:t>
            </a:r>
          </a:p>
          <a:p>
            <a:pPr lvl="0"/>
            <a:r>
              <a:rPr lang="en-GB" sz="3000" dirty="0"/>
              <a:t>3.3.4 Updating and Upgrading of </a:t>
            </a:r>
            <a:r>
              <a:rPr lang="en-GB" sz="3000" dirty="0" err="1"/>
              <a:t>softwares</a:t>
            </a:r>
            <a:r>
              <a:rPr lang="en-GB" sz="3000" dirty="0"/>
              <a:t>	</a:t>
            </a:r>
          </a:p>
          <a:p>
            <a:pPr lvl="0"/>
            <a:r>
              <a:rPr lang="en-GB" sz="3000" dirty="0"/>
              <a:t>3.3.5 Troubleshooting on computers	</a:t>
            </a:r>
          </a:p>
          <a:p>
            <a:pPr lvl="0"/>
            <a:r>
              <a:rPr lang="en-GB" sz="3000" dirty="0"/>
              <a:t>3.3.6 Fine-tuning the system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GB" sz="3600" dirty="0"/>
              <a:t>3.3.1 Importance of servicing and maintaining a computer	</a:t>
            </a:r>
          </a:p>
        </p:txBody>
      </p:sp>
      <p:sp>
        <p:nvSpPr>
          <p:cNvPr id="4" name="Content Placeholder 3"/>
          <p:cNvSpPr>
            <a:spLocks noGrp="1"/>
          </p:cNvSpPr>
          <p:nvPr>
            <p:ph idx="1"/>
          </p:nvPr>
        </p:nvSpPr>
        <p:spPr>
          <a:xfrm>
            <a:off x="0" y="980728"/>
            <a:ext cx="9144000" cy="5519736"/>
          </a:xfrm>
        </p:spPr>
        <p:txBody>
          <a:bodyPr/>
          <a:lstStyle/>
          <a:p>
            <a:pPr marL="0" indent="0">
              <a:buNone/>
            </a:pPr>
            <a:r>
              <a:rPr lang="en-GB" sz="2800" b="1" dirty="0"/>
              <a:t>Like a vehicle, a computer requires regular maintenance.</a:t>
            </a:r>
            <a:r>
              <a:rPr lang="en-GB" sz="2800" dirty="0"/>
              <a:t> </a:t>
            </a:r>
            <a:r>
              <a:rPr lang="en-GB" sz="2400" dirty="0"/>
              <a:t>When a computer stops working because of the lack of maintenance, it can be more costly to repair than regular maintenance. If you want to get the most out of your computer, you need to perform some regular maintenance for the following reasons:</a:t>
            </a:r>
          </a:p>
          <a:p>
            <a:pPr lvl="0"/>
            <a:r>
              <a:rPr lang="en-GB" sz="2800" b="1" dirty="0"/>
              <a:t>Early Detection of Issues: </a:t>
            </a:r>
            <a:r>
              <a:rPr lang="en-GB" sz="2800" dirty="0"/>
              <a:t>Having regular maintenance check done on your computer can eradicate small issues before they become big problems like disk failure.</a:t>
            </a:r>
          </a:p>
          <a:p>
            <a:pPr>
              <a:tabLst>
                <a:tab pos="7081838" algn="l"/>
              </a:tabLst>
            </a:pPr>
            <a:r>
              <a:rPr lang="en-GB" sz="2800" b="1" dirty="0"/>
              <a:t>Prevention against Viruses and Malware:</a:t>
            </a:r>
            <a:r>
              <a:rPr lang="en-GB" sz="2800" dirty="0"/>
              <a:t>  Regular maintenance can also help you ensure your antivirus software is up-to-date and working properly and keep both viruses and malware away.</a:t>
            </a:r>
          </a:p>
        </p:txBody>
      </p:sp>
    </p:spTree>
    <p:extLst>
      <p:ext uri="{BB962C8B-B14F-4D97-AF65-F5344CB8AC3E}">
        <p14:creationId xmlns:p14="http://schemas.microsoft.com/office/powerpoint/2010/main" val="299577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GB" sz="3600" dirty="0"/>
              <a:t>3.3.1 Importance of servicing and maintaining a computer	</a:t>
            </a:r>
          </a:p>
        </p:txBody>
      </p:sp>
      <p:sp>
        <p:nvSpPr>
          <p:cNvPr id="4" name="Content Placeholder 3"/>
          <p:cNvSpPr>
            <a:spLocks noGrp="1"/>
          </p:cNvSpPr>
          <p:nvPr>
            <p:ph sz="half" idx="1"/>
          </p:nvPr>
        </p:nvSpPr>
        <p:spPr>
          <a:xfrm>
            <a:off x="0" y="1071546"/>
            <a:ext cx="4716016" cy="5500726"/>
          </a:xfrm>
        </p:spPr>
        <p:txBody>
          <a:bodyPr/>
          <a:lstStyle/>
          <a:p>
            <a:pPr lvl="0"/>
            <a:r>
              <a:rPr lang="en-GB" sz="2700" b="1" dirty="0"/>
              <a:t>Speeding up Computer performance: </a:t>
            </a:r>
            <a:r>
              <a:rPr lang="en-GB" sz="2700" dirty="0"/>
              <a:t>Computer maintenance involves optimization checks that can pinpoint issues and keep your computer running at an optimal speed.</a:t>
            </a:r>
          </a:p>
          <a:p>
            <a:pPr lvl="0"/>
            <a:r>
              <a:rPr lang="en-GB" sz="2700" b="1" dirty="0"/>
              <a:t>Maximizing Software Efficiency for Productivity:</a:t>
            </a:r>
            <a:r>
              <a:rPr lang="en-GB" sz="2700" dirty="0"/>
              <a:t> Maintenance on your computer involves having all software up to date and running perfectly.</a:t>
            </a:r>
          </a:p>
          <a:p>
            <a:pPr lvl="0"/>
            <a:endParaRPr lang="en-GB" sz="2700" dirty="0"/>
          </a:p>
        </p:txBody>
      </p:sp>
      <p:sp>
        <p:nvSpPr>
          <p:cNvPr id="3" name="Content Placeholder 2"/>
          <p:cNvSpPr>
            <a:spLocks noGrp="1"/>
          </p:cNvSpPr>
          <p:nvPr>
            <p:ph sz="half" idx="2"/>
          </p:nvPr>
        </p:nvSpPr>
        <p:spPr>
          <a:xfrm>
            <a:off x="4427984" y="1071546"/>
            <a:ext cx="4716016" cy="5500726"/>
          </a:xfrm>
        </p:spPr>
        <p:txBody>
          <a:bodyPr/>
          <a:lstStyle/>
          <a:p>
            <a:pPr lvl="0"/>
            <a:r>
              <a:rPr lang="en-GB" sz="2600" b="1" dirty="0"/>
              <a:t>Preventing Data Loss:</a:t>
            </a:r>
            <a:r>
              <a:rPr lang="en-GB" sz="2600" dirty="0"/>
              <a:t> However, keeping your computer maintained will lessen the likelihood of system / disk failure instances and keep your data safe and secure for when you need to access it.</a:t>
            </a:r>
          </a:p>
          <a:p>
            <a:pPr lvl="0"/>
            <a:r>
              <a:rPr lang="en-GB" sz="2600" b="1" dirty="0"/>
              <a:t>Extending computer Life:</a:t>
            </a:r>
            <a:r>
              <a:rPr lang="en-GB" sz="2600" dirty="0"/>
              <a:t> Maintaining hardware helps to extend the computer's lifespan. It helps to prevent wear and tear, and keeps the system functioning smoothly.</a:t>
            </a:r>
          </a:p>
          <a:p>
            <a:endParaRPr lang="en-GB" sz="2600" dirty="0"/>
          </a:p>
        </p:txBody>
      </p:sp>
    </p:spTree>
    <p:extLst>
      <p:ext uri="{BB962C8B-B14F-4D97-AF65-F5344CB8AC3E}">
        <p14:creationId xmlns:p14="http://schemas.microsoft.com/office/powerpoint/2010/main" val="3880894417"/>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GB" sz="3600" dirty="0"/>
              <a:t>3.3.1 Importance of servicing and maintaining a computer	</a:t>
            </a:r>
          </a:p>
        </p:txBody>
      </p:sp>
      <p:sp>
        <p:nvSpPr>
          <p:cNvPr id="4" name="Content Placeholder 3"/>
          <p:cNvSpPr>
            <a:spLocks noGrp="1"/>
          </p:cNvSpPr>
          <p:nvPr>
            <p:ph idx="1"/>
          </p:nvPr>
        </p:nvSpPr>
        <p:spPr/>
        <p:txBody>
          <a:bodyPr/>
          <a:lstStyle/>
          <a:p>
            <a:r>
              <a:rPr lang="en-GB" sz="2800" i="1" dirty="0"/>
              <a:t>Sample preventive maintenance schedule</a:t>
            </a:r>
          </a:p>
          <a:p>
            <a:pPr lvl="0"/>
            <a:endParaRPr lang="en-GB" sz="2700" dirty="0"/>
          </a:p>
        </p:txBody>
      </p:sp>
      <p:pic>
        <p:nvPicPr>
          <p:cNvPr id="5" name="Picture 4">
            <a:hlinkClick r:id="rId2" action="ppaction://hlinkfile"/>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537094"/>
            <a:ext cx="9166585" cy="5049442"/>
          </a:xfrm>
          <a:prstGeom prst="rect">
            <a:avLst/>
          </a:prstGeom>
          <a:noFill/>
          <a:ln>
            <a:noFill/>
          </a:ln>
        </p:spPr>
      </p:pic>
    </p:spTree>
    <p:extLst>
      <p:ext uri="{BB962C8B-B14F-4D97-AF65-F5344CB8AC3E}">
        <p14:creationId xmlns:p14="http://schemas.microsoft.com/office/powerpoint/2010/main" val="27862049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GB" sz="3600" dirty="0"/>
              <a:t>3.3.1 Importance of servicing and maintaining a computer	</a:t>
            </a:r>
          </a:p>
        </p:txBody>
      </p:sp>
      <p:sp>
        <p:nvSpPr>
          <p:cNvPr id="4" name="Content Placeholder 3"/>
          <p:cNvSpPr>
            <a:spLocks noGrp="1"/>
          </p:cNvSpPr>
          <p:nvPr>
            <p:ph sz="half" idx="1"/>
          </p:nvPr>
        </p:nvSpPr>
        <p:spPr>
          <a:xfrm>
            <a:off x="0" y="980728"/>
            <a:ext cx="4860032" cy="5500726"/>
          </a:xfrm>
        </p:spPr>
        <p:txBody>
          <a:bodyPr/>
          <a:lstStyle/>
          <a:p>
            <a:pPr marL="0" indent="0">
              <a:buNone/>
            </a:pPr>
            <a:r>
              <a:rPr lang="en-GB" sz="2300" b="1" dirty="0"/>
              <a:t>General practices for maintaining computers in good working conditions:</a:t>
            </a:r>
            <a:endParaRPr lang="en-GB" sz="2300" dirty="0"/>
          </a:p>
          <a:p>
            <a:pPr lvl="0"/>
            <a:r>
              <a:rPr lang="en-GB" sz="2300" dirty="0"/>
              <a:t>Regular servicing should be done for hardware and software updates to ensure proper working conditions of the computers</a:t>
            </a:r>
          </a:p>
          <a:p>
            <a:pPr lvl="0"/>
            <a:r>
              <a:rPr lang="en-GB" sz="2300" dirty="0"/>
              <a:t>Computers require special cleaning even on the outside including hardware parts such as the mouse and keyboard to perform correctly.</a:t>
            </a:r>
          </a:p>
          <a:p>
            <a:pPr lvl="0"/>
            <a:r>
              <a:rPr lang="en-GB" sz="2300" dirty="0"/>
              <a:t>Always use optimizer utilities that modify programs to make computers to improve performance and make them to run more quickly.</a:t>
            </a:r>
          </a:p>
        </p:txBody>
      </p:sp>
      <p:sp>
        <p:nvSpPr>
          <p:cNvPr id="3" name="Content Placeholder 2"/>
          <p:cNvSpPr>
            <a:spLocks noGrp="1"/>
          </p:cNvSpPr>
          <p:nvPr>
            <p:ph sz="half" idx="2"/>
          </p:nvPr>
        </p:nvSpPr>
        <p:spPr>
          <a:xfrm>
            <a:off x="4572000" y="1052736"/>
            <a:ext cx="4572000" cy="5409908"/>
          </a:xfrm>
        </p:spPr>
        <p:txBody>
          <a:bodyPr/>
          <a:lstStyle/>
          <a:p>
            <a:pPr lvl="0"/>
            <a:r>
              <a:rPr lang="en-GB" sz="2400" dirty="0"/>
              <a:t>Always use and regularly updated antivirus software. Viruses and worms are horrible computer-unfriendly programs that can crash your system and cause damage.</a:t>
            </a:r>
          </a:p>
          <a:p>
            <a:pPr lvl="0"/>
            <a:r>
              <a:rPr lang="en-GB" sz="2400" dirty="0"/>
              <a:t>Avoid Installation Marathons (Installing many new programs at the same time). It is therefore advisable to use the computer long enough to see how your system responds to the installation before installing the next program, to avoid conflicts.</a:t>
            </a:r>
          </a:p>
          <a:p>
            <a:endParaRPr lang="en-GB" sz="2400" dirty="0"/>
          </a:p>
        </p:txBody>
      </p:sp>
    </p:spTree>
    <p:extLst>
      <p:ext uri="{BB962C8B-B14F-4D97-AF65-F5344CB8AC3E}">
        <p14:creationId xmlns:p14="http://schemas.microsoft.com/office/powerpoint/2010/main" val="2001311933"/>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GB" sz="3600" dirty="0"/>
              <a:t>3.3.1 Importance of servicing and maintaining a computer	</a:t>
            </a:r>
          </a:p>
        </p:txBody>
      </p:sp>
      <p:sp>
        <p:nvSpPr>
          <p:cNvPr id="4" name="Content Placeholder 3"/>
          <p:cNvSpPr>
            <a:spLocks noGrp="1"/>
          </p:cNvSpPr>
          <p:nvPr>
            <p:ph idx="1"/>
          </p:nvPr>
        </p:nvSpPr>
        <p:spPr/>
        <p:txBody>
          <a:bodyPr/>
          <a:lstStyle/>
          <a:p>
            <a:pPr lvl="0"/>
            <a:r>
              <a:rPr lang="en-GB" sz="2400" dirty="0"/>
              <a:t>Carry out Disk Defragmentation when necessary. Disk Defragmentation is the process in which scattered pieces of individual files and free space are reorganized and stored in an adjacent manner (next to each other) on the disk. </a:t>
            </a:r>
          </a:p>
          <a:p>
            <a:pPr lvl="0"/>
            <a:r>
              <a:rPr lang="en-GB" sz="2400" dirty="0"/>
              <a:t>Defragmentation consolidates fragmented files which makes it easy to access and process them.</a:t>
            </a: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0" y="3826668"/>
            <a:ext cx="9144000" cy="2122424"/>
          </a:xfrm>
          <a:prstGeom prst="rect">
            <a:avLst/>
          </a:prstGeom>
        </p:spPr>
      </p:pic>
    </p:spTree>
    <p:extLst>
      <p:ext uri="{BB962C8B-B14F-4D97-AF65-F5344CB8AC3E}">
        <p14:creationId xmlns:p14="http://schemas.microsoft.com/office/powerpoint/2010/main" val="20236697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3.3.2 Cleaning of computers</a:t>
            </a:r>
            <a:endParaRPr lang="en-GB" dirty="0"/>
          </a:p>
        </p:txBody>
      </p:sp>
      <p:sp>
        <p:nvSpPr>
          <p:cNvPr id="3" name="Content Placeholder 2"/>
          <p:cNvSpPr>
            <a:spLocks noGrp="1"/>
          </p:cNvSpPr>
          <p:nvPr>
            <p:ph idx="1"/>
          </p:nvPr>
        </p:nvSpPr>
        <p:spPr>
          <a:xfrm>
            <a:off x="0" y="908720"/>
            <a:ext cx="9144000" cy="5519736"/>
          </a:xfrm>
        </p:spPr>
        <p:txBody>
          <a:bodyPr/>
          <a:lstStyle/>
          <a:p>
            <a:r>
              <a:rPr lang="en-GB" dirty="0"/>
              <a:t>Dust and debris are the PC's worst enemy. As dust builds up, caking your fans and components, the PC finds it harder and harder to aerate and stay cool. This puts an increased strain on the hardware, leading to a shorter lifespan. Regular cleaning can significantly increase the lifespan of the computer.</a:t>
            </a:r>
          </a:p>
          <a:p>
            <a:r>
              <a:rPr lang="en-US" dirty="0"/>
              <a:t>This involves:</a:t>
            </a:r>
          </a:p>
          <a:p>
            <a:pPr lvl="1"/>
            <a:r>
              <a:rPr lang="en-GB" dirty="0"/>
              <a:t>Cleaning the Case </a:t>
            </a:r>
          </a:p>
          <a:p>
            <a:pPr lvl="1"/>
            <a:r>
              <a:rPr lang="en-GB" dirty="0"/>
              <a:t>Cleaning the Keyboard </a:t>
            </a:r>
          </a:p>
          <a:p>
            <a:pPr lvl="1"/>
            <a:r>
              <a:rPr lang="en-GB" dirty="0"/>
              <a:t>Cleaning the Mouse </a:t>
            </a:r>
          </a:p>
          <a:p>
            <a:pPr lvl="1"/>
            <a:r>
              <a:rPr lang="en-GB" dirty="0"/>
              <a:t>Cleaning the Monitor, </a:t>
            </a:r>
            <a:r>
              <a:rPr lang="en-GB" dirty="0" err="1"/>
              <a:t>etc</a:t>
            </a:r>
            <a:endParaRPr lang="en-GB" dirty="0"/>
          </a:p>
          <a:p>
            <a:endParaRPr lang="en-GB" dirty="0"/>
          </a:p>
          <a:p>
            <a:pPr marL="0" indent="0">
              <a:buNone/>
            </a:pPr>
            <a:endParaRPr lang="en-GB" dirty="0"/>
          </a:p>
        </p:txBody>
      </p:sp>
    </p:spTree>
    <p:extLst>
      <p:ext uri="{BB962C8B-B14F-4D97-AF65-F5344CB8AC3E}">
        <p14:creationId xmlns:p14="http://schemas.microsoft.com/office/powerpoint/2010/main" val="37591401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GB" dirty="0"/>
              <a:t>Cleaning the Case </a:t>
            </a:r>
          </a:p>
        </p:txBody>
      </p:sp>
      <p:sp>
        <p:nvSpPr>
          <p:cNvPr id="3" name="Content Placeholder 2"/>
          <p:cNvSpPr>
            <a:spLocks noGrp="1"/>
          </p:cNvSpPr>
          <p:nvPr>
            <p:ph idx="1"/>
          </p:nvPr>
        </p:nvSpPr>
        <p:spPr>
          <a:xfrm>
            <a:off x="0" y="1196752"/>
            <a:ext cx="4067944" cy="5231704"/>
          </a:xfrm>
        </p:spPr>
        <p:txBody>
          <a:bodyPr/>
          <a:lstStyle/>
          <a:p>
            <a:pPr marL="0" indent="0">
              <a:buNone/>
            </a:pPr>
            <a:r>
              <a:rPr lang="en-GB" dirty="0"/>
              <a:t>1.Gather your supplies. You will need a screwdriver, compressed air (either in a can or via a blower), a small vacuum cleaner / blower that can fit in narrow crevices, a toothbrush, and 99% isopropyl alcohol liquid</a:t>
            </a:r>
          </a:p>
        </p:txBody>
      </p:sp>
      <p:pic>
        <p:nvPicPr>
          <p:cNvPr id="6" name="Picture 5"/>
          <p:cNvPicPr/>
          <p:nvPr/>
        </p:nvPicPr>
        <p:blipFill rotWithShape="1">
          <a:blip r:embed="rId2">
            <a:extLst>
              <a:ext uri="{28A0092B-C50C-407E-A947-70E740481C1C}">
                <a14:useLocalDpi xmlns:a14="http://schemas.microsoft.com/office/drawing/2010/main" val="0"/>
              </a:ext>
            </a:extLst>
          </a:blip>
          <a:srcRect b="3631"/>
          <a:stretch/>
        </p:blipFill>
        <p:spPr bwMode="auto">
          <a:xfrm>
            <a:off x="3963356" y="1700808"/>
            <a:ext cx="5180644" cy="3744416"/>
          </a:xfrm>
          <a:prstGeom prst="rect">
            <a:avLst/>
          </a:prstGeom>
          <a:noFill/>
          <a:ln>
            <a:noFill/>
          </a:ln>
        </p:spPr>
      </p:pic>
    </p:spTree>
    <p:extLst>
      <p:ext uri="{BB962C8B-B14F-4D97-AF65-F5344CB8AC3E}">
        <p14:creationId xmlns:p14="http://schemas.microsoft.com/office/powerpoint/2010/main" val="22418552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GB" dirty="0"/>
              <a:t>Cleaning the Case </a:t>
            </a:r>
          </a:p>
        </p:txBody>
      </p:sp>
      <p:sp>
        <p:nvSpPr>
          <p:cNvPr id="3" name="Content Placeholder 2"/>
          <p:cNvSpPr>
            <a:spLocks noGrp="1"/>
          </p:cNvSpPr>
          <p:nvPr>
            <p:ph idx="1"/>
          </p:nvPr>
        </p:nvSpPr>
        <p:spPr>
          <a:xfrm>
            <a:off x="0" y="1196752"/>
            <a:ext cx="1840390" cy="5231704"/>
          </a:xfrm>
        </p:spPr>
        <p:txBody>
          <a:bodyPr/>
          <a:lstStyle/>
          <a:p>
            <a:pPr marL="0" indent="0">
              <a:buNone/>
            </a:pPr>
            <a:r>
              <a:rPr lang="en-GB" sz="2800" dirty="0"/>
              <a:t>2. Power down the computer and unplug all of the peripherals</a:t>
            </a:r>
          </a:p>
        </p:txBody>
      </p:sp>
      <p:pic>
        <p:nvPicPr>
          <p:cNvPr id="5" name="img_7bf70e27b8"/>
          <p:cNvPicPr/>
          <p:nvPr/>
        </p:nvPicPr>
        <p:blipFill>
          <a:blip r:embed="rId2">
            <a:extLst>
              <a:ext uri="{28A0092B-C50C-407E-A947-70E740481C1C}">
                <a14:useLocalDpi xmlns:a14="http://schemas.microsoft.com/office/drawing/2010/main" val="0"/>
              </a:ext>
            </a:extLst>
          </a:blip>
          <a:stretch>
            <a:fillRect/>
          </a:stretch>
        </p:blipFill>
        <p:spPr bwMode="auto">
          <a:xfrm>
            <a:off x="1840390" y="1082155"/>
            <a:ext cx="7282711" cy="5460897"/>
          </a:xfrm>
          <a:prstGeom prst="rect">
            <a:avLst/>
          </a:prstGeom>
          <a:noFill/>
          <a:ln>
            <a:noFill/>
          </a:ln>
        </p:spPr>
      </p:pic>
    </p:spTree>
    <p:extLst>
      <p:ext uri="{BB962C8B-B14F-4D97-AF65-F5344CB8AC3E}">
        <p14:creationId xmlns:p14="http://schemas.microsoft.com/office/powerpoint/2010/main" val="4091850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600200" y="0"/>
            <a:ext cx="7543800" cy="990600"/>
          </a:xfrm>
        </p:spPr>
        <p:txBody>
          <a:bodyPr/>
          <a:lstStyle/>
          <a:p>
            <a:r>
              <a:rPr lang="en-US" sz="4000" dirty="0"/>
              <a:t>3.1.2 Explaining the meaning of computer literacy</a:t>
            </a:r>
          </a:p>
        </p:txBody>
      </p:sp>
      <p:sp>
        <p:nvSpPr>
          <p:cNvPr id="3075" name="Subtitle 2"/>
          <p:cNvSpPr>
            <a:spLocks noGrp="1"/>
          </p:cNvSpPr>
          <p:nvPr>
            <p:ph type="body" sz="half" idx="1"/>
          </p:nvPr>
        </p:nvSpPr>
        <p:spPr>
          <a:xfrm>
            <a:off x="0" y="990600"/>
            <a:ext cx="4114800" cy="5562600"/>
          </a:xfrm>
        </p:spPr>
        <p:txBody>
          <a:bodyPr/>
          <a:lstStyle/>
          <a:p>
            <a:r>
              <a:rPr lang="en-US" sz="3200" b="1" dirty="0"/>
              <a:t>Computer literacy</a:t>
            </a:r>
            <a:r>
              <a:rPr lang="en-US" sz="3200" dirty="0"/>
              <a:t> is the ability to use computers and related technology efficiently.</a:t>
            </a:r>
          </a:p>
          <a:p>
            <a:r>
              <a:rPr lang="en-US" sz="3200" dirty="0"/>
              <a:t>It’s the level of familiarity with the basic ICT concepts that allows one to easily use personal computers.</a:t>
            </a:r>
          </a:p>
        </p:txBody>
      </p:sp>
      <p:sp>
        <p:nvSpPr>
          <p:cNvPr id="3" name="Rectangle 2"/>
          <p:cNvSpPr/>
          <p:nvPr/>
        </p:nvSpPr>
        <p:spPr>
          <a:xfrm>
            <a:off x="4114800" y="990600"/>
            <a:ext cx="5029200" cy="6555641"/>
          </a:xfrm>
          <a:prstGeom prst="rect">
            <a:avLst/>
          </a:prstGeom>
        </p:spPr>
        <p:txBody>
          <a:bodyPr wrap="square">
            <a:spAutoFit/>
          </a:bodyPr>
          <a:lstStyle/>
          <a:p>
            <a:r>
              <a:rPr lang="en-US" sz="2800" dirty="0"/>
              <a:t>To be considered computer literate, one needs to possess skills such as </a:t>
            </a:r>
          </a:p>
          <a:p>
            <a:pPr marL="342900" indent="-342900">
              <a:buFont typeface="Wingdings" panose="05000000000000000000" pitchFamily="2" charset="2"/>
              <a:buChar char="§"/>
            </a:pPr>
            <a:r>
              <a:rPr lang="en-US" sz="2800" dirty="0"/>
              <a:t>turning on the computer and log in, opening and creating folders and files, </a:t>
            </a:r>
          </a:p>
          <a:p>
            <a:pPr marL="342900" indent="-342900">
              <a:buFont typeface="Wingdings" panose="05000000000000000000" pitchFamily="2" charset="2"/>
              <a:buChar char="§"/>
            </a:pPr>
            <a:r>
              <a:rPr lang="en-US" sz="2800" dirty="0"/>
              <a:t>Word processing, </a:t>
            </a:r>
          </a:p>
          <a:p>
            <a:pPr marL="342900" indent="-342900">
              <a:buFont typeface="Wingdings" panose="05000000000000000000" pitchFamily="2" charset="2"/>
              <a:buChar char="§"/>
            </a:pPr>
            <a:r>
              <a:rPr lang="en-US" sz="2800" dirty="0"/>
              <a:t>Spreadsheets skills, </a:t>
            </a:r>
          </a:p>
          <a:p>
            <a:pPr marL="342900" indent="-342900">
              <a:buFont typeface="Wingdings" panose="05000000000000000000" pitchFamily="2" charset="2"/>
              <a:buChar char="§"/>
            </a:pPr>
            <a:r>
              <a:rPr lang="en-US" sz="2800" dirty="0"/>
              <a:t>Browser basics (Internet and Email), </a:t>
            </a:r>
          </a:p>
          <a:p>
            <a:pPr marL="342900" indent="-342900">
              <a:buFont typeface="Wingdings" panose="05000000000000000000" pitchFamily="2" charset="2"/>
              <a:buChar char="§"/>
            </a:pPr>
            <a:r>
              <a:rPr lang="en-US" sz="2800" dirty="0"/>
              <a:t>Basic hardware terminology, </a:t>
            </a:r>
          </a:p>
          <a:p>
            <a:pPr marL="342900" indent="-342900">
              <a:buFont typeface="Wingdings" panose="05000000000000000000" pitchFamily="2" charset="2"/>
              <a:buChar char="§"/>
            </a:pPr>
            <a:r>
              <a:rPr lang="en-US" sz="2800" dirty="0"/>
              <a:t>Virus and security awareness.</a:t>
            </a:r>
          </a:p>
          <a:p>
            <a:pPr marL="342900" indent="-342900">
              <a:buFont typeface="Wingdings" panose="05000000000000000000" pitchFamily="2" charset="2"/>
              <a:buChar char="§"/>
            </a:pPr>
            <a:endParaRPr lang="en-US" sz="2800" b="1" dirty="0"/>
          </a:p>
          <a:p>
            <a:endParaRPr lang="en-US" sz="2800" dirty="0"/>
          </a:p>
        </p:txBody>
      </p:sp>
    </p:spTree>
    <p:extLst>
      <p:ext uri="{BB962C8B-B14F-4D97-AF65-F5344CB8AC3E}">
        <p14:creationId xmlns:p14="http://schemas.microsoft.com/office/powerpoint/2010/main" val="29677359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GB" dirty="0"/>
              <a:t>Cleaning the Case </a:t>
            </a:r>
          </a:p>
        </p:txBody>
      </p:sp>
      <p:sp>
        <p:nvSpPr>
          <p:cNvPr id="3" name="Content Placeholder 2"/>
          <p:cNvSpPr>
            <a:spLocks noGrp="1"/>
          </p:cNvSpPr>
          <p:nvPr>
            <p:ph idx="1"/>
          </p:nvPr>
        </p:nvSpPr>
        <p:spPr>
          <a:xfrm>
            <a:off x="0" y="990600"/>
            <a:ext cx="2627784" cy="5437856"/>
          </a:xfrm>
        </p:spPr>
        <p:txBody>
          <a:bodyPr/>
          <a:lstStyle/>
          <a:p>
            <a:pPr marL="0" indent="0">
              <a:buNone/>
            </a:pPr>
            <a:r>
              <a:rPr lang="en-GB" dirty="0"/>
              <a:t>3. Setup an area where you can blow dust.</a:t>
            </a:r>
          </a:p>
          <a:p>
            <a:pPr marL="0" indent="0">
              <a:buNone/>
            </a:pPr>
            <a:r>
              <a:rPr lang="en-GB" dirty="0"/>
              <a:t>A workbench near the window is a good choice.</a:t>
            </a:r>
          </a:p>
          <a:p>
            <a:pPr marL="0" indent="0">
              <a:buNone/>
            </a:pPr>
            <a:r>
              <a:rPr lang="en-GB" dirty="0"/>
              <a:t>Unscrew and open the case side panel. </a:t>
            </a:r>
          </a:p>
        </p:txBody>
      </p:sp>
      <p:pic>
        <p:nvPicPr>
          <p:cNvPr id="6" name="Picture 5"/>
          <p:cNvPicPr/>
          <p:nvPr/>
        </p:nvPicPr>
        <p:blipFill rotWithShape="1">
          <a:blip r:embed="rId2">
            <a:extLst>
              <a:ext uri="{28A0092B-C50C-407E-A947-70E740481C1C}">
                <a14:useLocalDpi xmlns:a14="http://schemas.microsoft.com/office/drawing/2010/main" val="0"/>
              </a:ext>
            </a:extLst>
          </a:blip>
          <a:srcRect b="4086"/>
          <a:stretch/>
        </p:blipFill>
        <p:spPr bwMode="auto">
          <a:xfrm>
            <a:off x="2483768" y="1019129"/>
            <a:ext cx="6660232" cy="4819742"/>
          </a:xfrm>
          <a:prstGeom prst="rect">
            <a:avLst/>
          </a:prstGeom>
          <a:noFill/>
          <a:ln>
            <a:noFill/>
          </a:ln>
        </p:spPr>
      </p:pic>
      <p:sp>
        <p:nvSpPr>
          <p:cNvPr id="7" name="Rectangle 6"/>
          <p:cNvSpPr/>
          <p:nvPr/>
        </p:nvSpPr>
        <p:spPr>
          <a:xfrm>
            <a:off x="2632918" y="5867400"/>
            <a:ext cx="6511082" cy="707886"/>
          </a:xfrm>
          <a:prstGeom prst="rect">
            <a:avLst/>
          </a:prstGeom>
        </p:spPr>
        <p:txBody>
          <a:bodyPr wrap="square">
            <a:spAutoFit/>
          </a:bodyPr>
          <a:lstStyle/>
          <a:p>
            <a:pPr lvl="0">
              <a:spcAft>
                <a:spcPts val="0"/>
              </a:spcAft>
            </a:pPr>
            <a:r>
              <a:rPr lang="en-GB" sz="2000" b="1" dirty="0">
                <a:solidFill>
                  <a:srgbClr val="000000"/>
                </a:solidFill>
                <a:latin typeface="Mangal" panose="02040503050203030202" pitchFamily="18" charset="0"/>
                <a:ea typeface="Calibri" panose="020F0502020204030204" pitchFamily="34" charset="0"/>
                <a:cs typeface="Times New Roman" panose="02020603050405020304" pitchFamily="18" charset="0"/>
              </a:rPr>
              <a:t>NB: Set the screws aside so that you don't lose them.</a:t>
            </a:r>
            <a:endParaRPr lang="en-GB" sz="2400" b="1" dirty="0">
              <a:effectLst/>
              <a:latin typeface="Mangal" panose="02040503050203030202"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63252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GB" dirty="0"/>
              <a:t>Cleaning the Case </a:t>
            </a:r>
          </a:p>
        </p:txBody>
      </p:sp>
      <p:sp>
        <p:nvSpPr>
          <p:cNvPr id="3" name="Content Placeholder 2"/>
          <p:cNvSpPr>
            <a:spLocks noGrp="1"/>
          </p:cNvSpPr>
          <p:nvPr>
            <p:ph idx="1"/>
          </p:nvPr>
        </p:nvSpPr>
        <p:spPr>
          <a:xfrm>
            <a:off x="0" y="980728"/>
            <a:ext cx="3059832" cy="5112568"/>
          </a:xfrm>
        </p:spPr>
        <p:txBody>
          <a:bodyPr/>
          <a:lstStyle/>
          <a:p>
            <a:pPr marL="0" indent="0">
              <a:buNone/>
            </a:pPr>
            <a:r>
              <a:rPr lang="en-GB" sz="2800" dirty="0"/>
              <a:t>5. Do an initial vacuum cleaning to suck up the large bits of dust from the components.</a:t>
            </a:r>
          </a:p>
          <a:p>
            <a:pPr marL="0" indent="0">
              <a:buNone/>
            </a:pPr>
            <a:r>
              <a:rPr lang="en-GB" sz="2800" dirty="0"/>
              <a:t>Be careful not to strike any of the fragile components with the vacuum cleaner  tip as you move it across the interior. </a:t>
            </a: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bwMode="auto">
          <a:xfrm>
            <a:off x="3059832" y="1453716"/>
            <a:ext cx="6084168" cy="4598640"/>
          </a:xfrm>
          <a:prstGeom prst="rect">
            <a:avLst/>
          </a:prstGeom>
          <a:noFill/>
          <a:ln>
            <a:noFill/>
          </a:ln>
        </p:spPr>
      </p:pic>
    </p:spTree>
    <p:extLst>
      <p:ext uri="{BB962C8B-B14F-4D97-AF65-F5344CB8AC3E}">
        <p14:creationId xmlns:p14="http://schemas.microsoft.com/office/powerpoint/2010/main" val="11331935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GB" dirty="0"/>
              <a:t>Cleaning the Case </a:t>
            </a:r>
          </a:p>
        </p:txBody>
      </p:sp>
      <p:sp>
        <p:nvSpPr>
          <p:cNvPr id="3" name="Content Placeholder 2"/>
          <p:cNvSpPr>
            <a:spLocks noGrp="1"/>
          </p:cNvSpPr>
          <p:nvPr>
            <p:ph idx="1"/>
          </p:nvPr>
        </p:nvSpPr>
        <p:spPr>
          <a:xfrm>
            <a:off x="0" y="1196752"/>
            <a:ext cx="2627784" cy="5231704"/>
          </a:xfrm>
        </p:spPr>
        <p:txBody>
          <a:bodyPr/>
          <a:lstStyle/>
          <a:p>
            <a:pPr marL="0" indent="0">
              <a:buNone/>
            </a:pPr>
            <a:r>
              <a:rPr lang="en-GB" sz="2800" dirty="0"/>
              <a:t>6. Use the compressed air to blow dust out of crevices. Take your can of compressed air or air compressor and blow out the hard to reach crevices.</a:t>
            </a:r>
          </a:p>
        </p:txBody>
      </p:sp>
      <p:pic>
        <p:nvPicPr>
          <p:cNvPr id="6" name="img_3f50c5bc59"/>
          <p:cNvPicPr/>
          <p:nvPr/>
        </p:nvPicPr>
        <p:blipFill>
          <a:blip r:embed="rId2">
            <a:extLst>
              <a:ext uri="{28A0092B-C50C-407E-A947-70E740481C1C}">
                <a14:useLocalDpi xmlns:a14="http://schemas.microsoft.com/office/drawing/2010/main" val="0"/>
              </a:ext>
            </a:extLst>
          </a:blip>
          <a:stretch>
            <a:fillRect/>
          </a:stretch>
        </p:blipFill>
        <p:spPr bwMode="auto">
          <a:xfrm>
            <a:off x="2910406" y="1162396"/>
            <a:ext cx="6233594" cy="4675519"/>
          </a:xfrm>
          <a:prstGeom prst="rect">
            <a:avLst/>
          </a:prstGeom>
          <a:noFill/>
          <a:ln>
            <a:noFill/>
          </a:ln>
        </p:spPr>
      </p:pic>
    </p:spTree>
    <p:extLst>
      <p:ext uri="{BB962C8B-B14F-4D97-AF65-F5344CB8AC3E}">
        <p14:creationId xmlns:p14="http://schemas.microsoft.com/office/powerpoint/2010/main" val="882674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GB" dirty="0"/>
              <a:t>Cleaning the Case </a:t>
            </a:r>
          </a:p>
        </p:txBody>
      </p:sp>
      <p:sp>
        <p:nvSpPr>
          <p:cNvPr id="3" name="Content Placeholder 2"/>
          <p:cNvSpPr>
            <a:spLocks noGrp="1"/>
          </p:cNvSpPr>
          <p:nvPr>
            <p:ph idx="1"/>
          </p:nvPr>
        </p:nvSpPr>
        <p:spPr>
          <a:xfrm>
            <a:off x="0" y="980728"/>
            <a:ext cx="2987824" cy="5231704"/>
          </a:xfrm>
        </p:spPr>
        <p:txBody>
          <a:bodyPr/>
          <a:lstStyle/>
          <a:p>
            <a:pPr marL="0" indent="0">
              <a:buNone/>
            </a:pPr>
            <a:r>
              <a:rPr lang="en-GB" sz="2400" dirty="0"/>
              <a:t>7. </a:t>
            </a:r>
            <a:r>
              <a:rPr lang="en-GB" sz="2400" b="1" dirty="0"/>
              <a:t>You may remove some components for deep cleaning.</a:t>
            </a:r>
          </a:p>
          <a:p>
            <a:pPr marL="0" indent="0">
              <a:buNone/>
            </a:pPr>
            <a:r>
              <a:rPr lang="en-GB" sz="2400" dirty="0"/>
              <a:t>Removing the hard drive and any optical drives or cards can make it easier to clean them, since they are often tucked away in hard-to-reach bays.  Make sure that you are properly grounded before touching any of the internal components</a:t>
            </a:r>
          </a:p>
        </p:txBody>
      </p:sp>
      <p:pic>
        <p:nvPicPr>
          <p:cNvPr id="5" name="img_6b37dd9740"/>
          <p:cNvPicPr/>
          <p:nvPr/>
        </p:nvPicPr>
        <p:blipFill rotWithShape="1">
          <a:blip r:embed="rId2">
            <a:extLst>
              <a:ext uri="{28A0092B-C50C-407E-A947-70E740481C1C}">
                <a14:useLocalDpi xmlns:a14="http://schemas.microsoft.com/office/drawing/2010/main" val="0"/>
              </a:ext>
            </a:extLst>
          </a:blip>
          <a:srcRect b="11933"/>
          <a:stretch/>
        </p:blipFill>
        <p:spPr bwMode="auto">
          <a:xfrm>
            <a:off x="3013710" y="1196752"/>
            <a:ext cx="6130290" cy="4049038"/>
          </a:xfrm>
          <a:prstGeom prst="rect">
            <a:avLst/>
          </a:prstGeom>
          <a:noFill/>
          <a:ln>
            <a:noFill/>
          </a:ln>
        </p:spPr>
      </p:pic>
      <p:sp>
        <p:nvSpPr>
          <p:cNvPr id="4" name="Rectangle 3"/>
          <p:cNvSpPr/>
          <p:nvPr/>
        </p:nvSpPr>
        <p:spPr>
          <a:xfrm>
            <a:off x="2968246" y="5288959"/>
            <a:ext cx="6175754" cy="1200329"/>
          </a:xfrm>
          <a:prstGeom prst="rect">
            <a:avLst/>
          </a:prstGeom>
        </p:spPr>
        <p:txBody>
          <a:bodyPr wrap="square">
            <a:spAutoFit/>
          </a:bodyPr>
          <a:lstStyle/>
          <a:p>
            <a:r>
              <a:rPr lang="en-GB" dirty="0">
                <a:solidFill>
                  <a:srgbClr val="000000"/>
                </a:solidFill>
                <a:latin typeface="Mangal" panose="02040503050203030202" pitchFamily="18" charset="0"/>
                <a:ea typeface="Calibri" panose="020F0502020204030204" pitchFamily="34" charset="0"/>
                <a:cs typeface="Times New Roman" panose="02020603050405020304" pitchFamily="18" charset="0"/>
              </a:rPr>
              <a:t>Removing the CPU cooler will allow you to clean out the cracks in the heat sink, as well as brush the dust out of the fans. </a:t>
            </a:r>
            <a:r>
              <a:rPr lang="en-GB" dirty="0"/>
              <a:t>you will need to apply a new layer of thermal paste to the CPU before reattaching it.</a:t>
            </a:r>
          </a:p>
        </p:txBody>
      </p:sp>
    </p:spTree>
    <p:extLst>
      <p:ext uri="{BB962C8B-B14F-4D97-AF65-F5344CB8AC3E}">
        <p14:creationId xmlns:p14="http://schemas.microsoft.com/office/powerpoint/2010/main" val="23862137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Cleaning the Keyboard </a:t>
            </a:r>
            <a:endParaRPr lang="en-GB" sz="4800" dirty="0"/>
          </a:p>
        </p:txBody>
      </p:sp>
      <p:sp>
        <p:nvSpPr>
          <p:cNvPr id="3" name="Content Placeholder 2"/>
          <p:cNvSpPr>
            <a:spLocks noGrp="1"/>
          </p:cNvSpPr>
          <p:nvPr>
            <p:ph idx="1"/>
          </p:nvPr>
        </p:nvSpPr>
        <p:spPr>
          <a:xfrm>
            <a:off x="0" y="980728"/>
            <a:ext cx="2915816" cy="5231704"/>
          </a:xfrm>
        </p:spPr>
        <p:txBody>
          <a:bodyPr/>
          <a:lstStyle/>
          <a:p>
            <a:pPr marL="0" lvl="0" indent="0">
              <a:buNone/>
            </a:pPr>
            <a:r>
              <a:rPr lang="en-GB" sz="2400" b="1" dirty="0"/>
              <a:t>1.Unplug the keyboard. </a:t>
            </a:r>
          </a:p>
          <a:p>
            <a:pPr marL="0" lvl="0" indent="0">
              <a:buNone/>
            </a:pPr>
            <a:r>
              <a:rPr lang="en-GB" sz="2400" dirty="0"/>
              <a:t>Even if you're just planning on running a vacuum cleaner / blower over the keyboard, unplugging your keyboard first is probably a good idea. </a:t>
            </a:r>
          </a:p>
          <a:p>
            <a:pPr marL="0" lvl="0" indent="0">
              <a:buNone/>
            </a:pPr>
            <a:r>
              <a:rPr lang="en-GB" sz="2400" dirty="0"/>
              <a:t>This will help reduce the chance of electrostatic discharge damage. </a:t>
            </a:r>
          </a:p>
        </p:txBody>
      </p:sp>
      <p:pic>
        <p:nvPicPr>
          <p:cNvPr id="6" name="img_5957e3be24"/>
          <p:cNvPicPr/>
          <p:nvPr/>
        </p:nvPicPr>
        <p:blipFill>
          <a:blip r:embed="rId2" cstate="print">
            <a:extLst>
              <a:ext uri="{28A0092B-C50C-407E-A947-70E740481C1C}">
                <a14:useLocalDpi xmlns:a14="http://schemas.microsoft.com/office/drawing/2010/main" val="0"/>
              </a:ext>
            </a:extLst>
          </a:blip>
          <a:stretch>
            <a:fillRect/>
          </a:stretch>
        </p:blipFill>
        <p:spPr bwMode="auto">
          <a:xfrm>
            <a:off x="2787309" y="1205207"/>
            <a:ext cx="6378395" cy="4782746"/>
          </a:xfrm>
          <a:prstGeom prst="rect">
            <a:avLst/>
          </a:prstGeom>
          <a:noFill/>
          <a:ln>
            <a:noFill/>
          </a:ln>
        </p:spPr>
      </p:pic>
    </p:spTree>
    <p:extLst>
      <p:ext uri="{BB962C8B-B14F-4D97-AF65-F5344CB8AC3E}">
        <p14:creationId xmlns:p14="http://schemas.microsoft.com/office/powerpoint/2010/main" val="16387468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Cleaning the Keyboard </a:t>
            </a:r>
            <a:endParaRPr lang="en-GB" sz="4800" dirty="0"/>
          </a:p>
        </p:txBody>
      </p:sp>
      <p:sp>
        <p:nvSpPr>
          <p:cNvPr id="3" name="Content Placeholder 2"/>
          <p:cNvSpPr>
            <a:spLocks noGrp="1"/>
          </p:cNvSpPr>
          <p:nvPr>
            <p:ph idx="1"/>
          </p:nvPr>
        </p:nvSpPr>
        <p:spPr>
          <a:xfrm>
            <a:off x="0" y="980728"/>
            <a:ext cx="2723509" cy="5231704"/>
          </a:xfrm>
        </p:spPr>
        <p:txBody>
          <a:bodyPr/>
          <a:lstStyle/>
          <a:p>
            <a:pPr marL="0" lvl="0" indent="0">
              <a:buNone/>
            </a:pPr>
            <a:r>
              <a:rPr lang="en-GB" sz="2400" b="1" dirty="0"/>
              <a:t>2. Shake the keyboard upside down. </a:t>
            </a:r>
            <a:r>
              <a:rPr lang="en-GB" sz="2400" dirty="0"/>
              <a:t>Hold your keyboard upside down over a surface that's easy to clean or that you don't care about (such as outside). Run your hand over the keys while holding the keyboard upside down and shake it while you do so. </a:t>
            </a:r>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b="4487"/>
          <a:stretch/>
        </p:blipFill>
        <p:spPr>
          <a:xfrm>
            <a:off x="2703050" y="1484784"/>
            <a:ext cx="6420491" cy="4598640"/>
          </a:xfrm>
          <a:prstGeom prst="rect">
            <a:avLst/>
          </a:prstGeom>
        </p:spPr>
      </p:pic>
    </p:spTree>
    <p:extLst>
      <p:ext uri="{BB962C8B-B14F-4D97-AF65-F5344CB8AC3E}">
        <p14:creationId xmlns:p14="http://schemas.microsoft.com/office/powerpoint/2010/main" val="16292889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Cleaning the Keyboard </a:t>
            </a:r>
            <a:endParaRPr lang="en-GB" sz="4800" dirty="0"/>
          </a:p>
        </p:txBody>
      </p:sp>
      <p:sp>
        <p:nvSpPr>
          <p:cNvPr id="3" name="Content Placeholder 2"/>
          <p:cNvSpPr>
            <a:spLocks noGrp="1"/>
          </p:cNvSpPr>
          <p:nvPr>
            <p:ph idx="1"/>
          </p:nvPr>
        </p:nvSpPr>
        <p:spPr>
          <a:xfrm>
            <a:off x="0" y="980728"/>
            <a:ext cx="3089578" cy="5231704"/>
          </a:xfrm>
        </p:spPr>
        <p:txBody>
          <a:bodyPr/>
          <a:lstStyle/>
          <a:p>
            <a:pPr marL="0" lvl="0" indent="0">
              <a:buNone/>
            </a:pPr>
            <a:r>
              <a:rPr lang="en-GB" sz="2400" b="1" dirty="0"/>
              <a:t>3. </a:t>
            </a:r>
            <a:r>
              <a:rPr lang="en-GB" sz="2400" dirty="0"/>
              <a:t>If you want to do a </a:t>
            </a:r>
            <a:r>
              <a:rPr lang="en-GB" sz="2400" b="1" dirty="0"/>
              <a:t>deep clean </a:t>
            </a:r>
            <a:r>
              <a:rPr lang="en-GB" sz="2400" dirty="0"/>
              <a:t>on your keyboard, you'll need to remove each of the keys so that they can be cleaned and you can access the innards of the keyboard. Removing keys is a little tedious, but can save you from needing to replace your keyboard when it gets bad / hard to press.</a:t>
            </a:r>
          </a:p>
        </p:txBody>
      </p:sp>
      <p:pic>
        <p:nvPicPr>
          <p:cNvPr id="6" name="img_9e1414923f"/>
          <p:cNvPicPr/>
          <p:nvPr/>
        </p:nvPicPr>
        <p:blipFill rotWithShape="1">
          <a:blip r:embed="rId2" cstate="print">
            <a:extLst>
              <a:ext uri="{28A0092B-C50C-407E-A947-70E740481C1C}">
                <a14:useLocalDpi xmlns:a14="http://schemas.microsoft.com/office/drawing/2010/main" val="0"/>
              </a:ext>
            </a:extLst>
          </a:blip>
          <a:srcRect b="3107"/>
          <a:stretch/>
        </p:blipFill>
        <p:spPr bwMode="auto">
          <a:xfrm>
            <a:off x="3094348" y="764704"/>
            <a:ext cx="6044882" cy="4392488"/>
          </a:xfrm>
          <a:prstGeom prst="rect">
            <a:avLst/>
          </a:prstGeom>
          <a:noFill/>
          <a:ln>
            <a:noFill/>
          </a:ln>
        </p:spPr>
      </p:pic>
      <p:sp>
        <p:nvSpPr>
          <p:cNvPr id="4" name="Rectangle 3"/>
          <p:cNvSpPr/>
          <p:nvPr/>
        </p:nvSpPr>
        <p:spPr>
          <a:xfrm>
            <a:off x="2933700" y="5157192"/>
            <a:ext cx="6210300" cy="1477328"/>
          </a:xfrm>
          <a:prstGeom prst="rect">
            <a:avLst/>
          </a:prstGeom>
        </p:spPr>
        <p:txBody>
          <a:bodyPr wrap="square">
            <a:spAutoFit/>
          </a:bodyPr>
          <a:lstStyle/>
          <a:p>
            <a:r>
              <a:rPr lang="en-GB" dirty="0">
                <a:solidFill>
                  <a:srgbClr val="000000"/>
                </a:solidFill>
                <a:latin typeface="Mangal" panose="02040503050203030202" pitchFamily="18" charset="0"/>
                <a:ea typeface="Calibri" panose="020F0502020204030204" pitchFamily="34" charset="0"/>
                <a:cs typeface="Times New Roman" panose="02020603050405020304" pitchFamily="18" charset="0"/>
              </a:rPr>
              <a:t>Take a photo of your keyboard before removing the keys so that you have an easy reference for where they're supposed to go back to. </a:t>
            </a:r>
            <a:r>
              <a:rPr lang="en-GB" dirty="0"/>
              <a:t>Insert a flat object such as a flathead screwdriver under they key you want to remove. Gently pry the key up until it pops off.</a:t>
            </a:r>
          </a:p>
        </p:txBody>
      </p:sp>
    </p:spTree>
    <p:extLst>
      <p:ext uri="{BB962C8B-B14F-4D97-AF65-F5344CB8AC3E}">
        <p14:creationId xmlns:p14="http://schemas.microsoft.com/office/powerpoint/2010/main" val="25549004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Cleaning the Keyboard </a:t>
            </a:r>
            <a:endParaRPr lang="en-GB" sz="4800" dirty="0"/>
          </a:p>
        </p:txBody>
      </p:sp>
      <p:sp>
        <p:nvSpPr>
          <p:cNvPr id="3" name="Content Placeholder 2"/>
          <p:cNvSpPr>
            <a:spLocks noGrp="1"/>
          </p:cNvSpPr>
          <p:nvPr>
            <p:ph idx="1"/>
          </p:nvPr>
        </p:nvSpPr>
        <p:spPr>
          <a:xfrm>
            <a:off x="-1" y="980728"/>
            <a:ext cx="3484811" cy="5231704"/>
          </a:xfrm>
        </p:spPr>
        <p:txBody>
          <a:bodyPr/>
          <a:lstStyle/>
          <a:p>
            <a:pPr marL="0" lvl="0" indent="0">
              <a:buNone/>
            </a:pPr>
            <a:r>
              <a:rPr lang="en-GB" sz="2400" b="1" dirty="0"/>
              <a:t>4. Reassemble the keyboard</a:t>
            </a:r>
            <a:r>
              <a:rPr lang="en-GB" sz="2400" dirty="0"/>
              <a:t>. Once everything has been washed and been given plenty of time to dry, you can put everything back together. Rebuild your keyboard, ensuring that all of the components go back together the same way the came apart. Refer to the picture of your keyboard when reattaching the keys. </a:t>
            </a:r>
          </a:p>
        </p:txBody>
      </p:sp>
      <p:pic>
        <p:nvPicPr>
          <p:cNvPr id="7" name="Picture 6"/>
          <p:cNvPicPr/>
          <p:nvPr/>
        </p:nvPicPr>
        <p:blipFill rotWithShape="1">
          <a:blip r:embed="rId2" cstate="print">
            <a:extLst>
              <a:ext uri="{28A0092B-C50C-407E-A947-70E740481C1C}">
                <a14:useLocalDpi xmlns:a14="http://schemas.microsoft.com/office/drawing/2010/main" val="0"/>
              </a:ext>
            </a:extLst>
          </a:blip>
          <a:srcRect b="5659"/>
          <a:stretch/>
        </p:blipFill>
        <p:spPr>
          <a:xfrm>
            <a:off x="3484811" y="1009555"/>
            <a:ext cx="5659189" cy="4003621"/>
          </a:xfrm>
          <a:prstGeom prst="rect">
            <a:avLst/>
          </a:prstGeom>
        </p:spPr>
      </p:pic>
      <p:sp>
        <p:nvSpPr>
          <p:cNvPr id="5" name="Rectangle 4"/>
          <p:cNvSpPr/>
          <p:nvPr/>
        </p:nvSpPr>
        <p:spPr>
          <a:xfrm>
            <a:off x="3059832" y="5032131"/>
            <a:ext cx="6084168" cy="1477328"/>
          </a:xfrm>
          <a:prstGeom prst="rect">
            <a:avLst/>
          </a:prstGeom>
        </p:spPr>
        <p:txBody>
          <a:bodyPr wrap="square">
            <a:spAutoFit/>
          </a:bodyPr>
          <a:lstStyle/>
          <a:p>
            <a:pPr marL="0" lvl="0" indent="0">
              <a:buNone/>
            </a:pPr>
            <a:r>
              <a:rPr lang="en-GB" dirty="0"/>
              <a:t>You can reattach the keys by simply pressing them directly into their spot on the keyboard. Make sure that everything is completely dry and cool before putting everything back together. Any moisture can ruin the keyboard when it is plugged back in.</a:t>
            </a:r>
          </a:p>
        </p:txBody>
      </p:sp>
    </p:spTree>
    <p:extLst>
      <p:ext uri="{BB962C8B-B14F-4D97-AF65-F5344CB8AC3E}">
        <p14:creationId xmlns:p14="http://schemas.microsoft.com/office/powerpoint/2010/main" val="38837562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Cleaning the Mouse </a:t>
            </a:r>
            <a:endParaRPr lang="en-GB" dirty="0"/>
          </a:p>
        </p:txBody>
      </p:sp>
      <p:sp>
        <p:nvSpPr>
          <p:cNvPr id="3" name="Content Placeholder 2"/>
          <p:cNvSpPr>
            <a:spLocks noGrp="1"/>
          </p:cNvSpPr>
          <p:nvPr>
            <p:ph idx="1"/>
          </p:nvPr>
        </p:nvSpPr>
        <p:spPr>
          <a:xfrm>
            <a:off x="-1" y="980728"/>
            <a:ext cx="3484811" cy="5231704"/>
          </a:xfrm>
        </p:spPr>
        <p:txBody>
          <a:bodyPr/>
          <a:lstStyle/>
          <a:p>
            <a:pPr marL="0" lvl="0" indent="0">
              <a:buNone/>
            </a:pPr>
            <a:r>
              <a:rPr lang="en-GB" sz="2800" b="1" dirty="0"/>
              <a:t>1. Clean the buttons. </a:t>
            </a:r>
            <a:r>
              <a:rPr lang="en-GB" sz="2800" dirty="0"/>
              <a:t>Use a cloth or brush dipped in rubbing alcohol and gently scrub the buttons. Use a toothpick to run through the crevices between buttons and lift out the debris inside. Wipe down all the surfaces that get touched or rubbed during use</a:t>
            </a:r>
          </a:p>
        </p:txBody>
      </p:sp>
      <p:pic>
        <p:nvPicPr>
          <p:cNvPr id="6" name="img_83632cf3bf"/>
          <p:cNvPicPr/>
          <p:nvPr/>
        </p:nvPicPr>
        <p:blipFill rotWithShape="1">
          <a:blip r:embed="rId2" cstate="print">
            <a:extLst>
              <a:ext uri="{28A0092B-C50C-407E-A947-70E740481C1C}">
                <a14:useLocalDpi xmlns:a14="http://schemas.microsoft.com/office/drawing/2010/main" val="0"/>
              </a:ext>
            </a:extLst>
          </a:blip>
          <a:srcRect b="4427"/>
          <a:stretch/>
        </p:blipFill>
        <p:spPr bwMode="auto">
          <a:xfrm>
            <a:off x="3368711" y="1518600"/>
            <a:ext cx="5825683" cy="4176464"/>
          </a:xfrm>
          <a:prstGeom prst="rect">
            <a:avLst/>
          </a:prstGeom>
          <a:noFill/>
          <a:ln>
            <a:noFill/>
          </a:ln>
        </p:spPr>
      </p:pic>
    </p:spTree>
    <p:extLst>
      <p:ext uri="{BB962C8B-B14F-4D97-AF65-F5344CB8AC3E}">
        <p14:creationId xmlns:p14="http://schemas.microsoft.com/office/powerpoint/2010/main" val="377771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Cleaning the Mouse </a:t>
            </a:r>
            <a:endParaRPr lang="en-GB" dirty="0"/>
          </a:p>
        </p:txBody>
      </p:sp>
      <p:sp>
        <p:nvSpPr>
          <p:cNvPr id="3" name="Content Placeholder 2"/>
          <p:cNvSpPr>
            <a:spLocks noGrp="1"/>
          </p:cNvSpPr>
          <p:nvPr>
            <p:ph idx="1"/>
          </p:nvPr>
        </p:nvSpPr>
        <p:spPr>
          <a:xfrm>
            <a:off x="-1" y="980728"/>
            <a:ext cx="9144001" cy="5231704"/>
          </a:xfrm>
        </p:spPr>
        <p:txBody>
          <a:bodyPr/>
          <a:lstStyle/>
          <a:p>
            <a:pPr lvl="0"/>
            <a:r>
              <a:rPr lang="en-GB" sz="2400" b="1" dirty="0"/>
              <a:t>Clean the lens</a:t>
            </a:r>
            <a:r>
              <a:rPr lang="en-GB" sz="2400" dirty="0"/>
              <a:t>. Turn the mouse over and look at the lens underneath. Blow any excess debris off with compressed air, and then run a cotton swab dipped in rubbing alcohol around the lens to remove stuck dust. </a:t>
            </a:r>
          </a:p>
          <a:p>
            <a:r>
              <a:rPr lang="en-GB" sz="2400" dirty="0"/>
              <a:t>If you have a </a:t>
            </a:r>
            <a:r>
              <a:rPr lang="en-GB" sz="2400" b="1" dirty="0"/>
              <a:t>mechanical mouse</a:t>
            </a:r>
            <a:r>
              <a:rPr lang="en-GB" sz="2400" dirty="0"/>
              <a:t>, remove the </a:t>
            </a:r>
            <a:r>
              <a:rPr lang="en-GB" sz="2400" b="1" dirty="0"/>
              <a:t>tracking ball</a:t>
            </a:r>
            <a:r>
              <a:rPr lang="en-GB" sz="2400" dirty="0"/>
              <a:t> by turning the </a:t>
            </a:r>
            <a:r>
              <a:rPr lang="en-GB" sz="2400" b="1" dirty="0"/>
              <a:t>ball-cover ring</a:t>
            </a:r>
            <a:r>
              <a:rPr lang="en-GB" sz="2400" dirty="0"/>
              <a:t> counter-clockwise. Then clean the tracking ball and the inside of the mouse with a </a:t>
            </a:r>
            <a:r>
              <a:rPr lang="en-GB" sz="2400" b="1" dirty="0"/>
              <a:t>cotton cloth</a:t>
            </a:r>
            <a:r>
              <a:rPr lang="en-GB" sz="2400" dirty="0"/>
              <a:t> moistened with rubbing alcohol. If you are connecting it to a PS/2 port, you will need to connect it </a:t>
            </a:r>
            <a:r>
              <a:rPr lang="en-GB" sz="2400" b="1" dirty="0"/>
              <a:t>before</a:t>
            </a:r>
            <a:r>
              <a:rPr lang="en-GB" sz="2400" dirty="0"/>
              <a:t> turning on the computer.</a:t>
            </a:r>
          </a:p>
        </p:txBody>
      </p:sp>
      <p:pic>
        <p:nvPicPr>
          <p:cNvPr id="5" name="img_c1a0daf0f0"/>
          <p:cNvPicPr/>
          <p:nvPr/>
        </p:nvPicPr>
        <p:blipFill rotWithShape="1">
          <a:blip r:embed="rId3" cstate="print">
            <a:extLst>
              <a:ext uri="{28A0092B-C50C-407E-A947-70E740481C1C}">
                <a14:useLocalDpi xmlns:a14="http://schemas.microsoft.com/office/drawing/2010/main" val="0"/>
              </a:ext>
            </a:extLst>
          </a:blip>
          <a:srcRect b="23471"/>
          <a:stretch/>
        </p:blipFill>
        <p:spPr bwMode="auto">
          <a:xfrm>
            <a:off x="251520" y="4130999"/>
            <a:ext cx="4139953" cy="2376195"/>
          </a:xfrm>
          <a:prstGeom prst="rect">
            <a:avLst/>
          </a:prstGeom>
          <a:noFill/>
          <a:ln>
            <a:noFill/>
          </a:ln>
        </p:spPr>
      </p:pic>
      <p:pic>
        <p:nvPicPr>
          <p:cNvPr id="7" name="Picture 6" descr="D:\Users\Admin\Desktop\Cleaning\periph_mouse_with_tracking_ball_removed.jpg"/>
          <p:cNvPicPr/>
          <p:nvPr/>
        </p:nvPicPr>
        <p:blipFill rotWithShape="1">
          <a:blip r:embed="rId4">
            <a:extLst>
              <a:ext uri="{28A0092B-C50C-407E-A947-70E740481C1C}">
                <a14:useLocalDpi xmlns:a14="http://schemas.microsoft.com/office/drawing/2010/main" val="0"/>
              </a:ext>
            </a:extLst>
          </a:blip>
          <a:srcRect l="14964" t="12964" r="10213" b="11426"/>
          <a:stretch/>
        </p:blipFill>
        <p:spPr bwMode="auto">
          <a:xfrm>
            <a:off x="5796137" y="4003704"/>
            <a:ext cx="3312368" cy="2521640"/>
          </a:xfrm>
          <a:prstGeom prst="rect">
            <a:avLst/>
          </a:prstGeom>
          <a:noFill/>
          <a:ln>
            <a:noFill/>
          </a:ln>
        </p:spPr>
      </p:pic>
    </p:spTree>
    <p:extLst>
      <p:ext uri="{BB962C8B-B14F-4D97-AF65-F5344CB8AC3E}">
        <p14:creationId xmlns:p14="http://schemas.microsoft.com/office/powerpoint/2010/main" val="2449438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Advantages of Computer Literacy</a:t>
            </a:r>
            <a:endParaRPr lang="en-US" sz="3600" dirty="0"/>
          </a:p>
        </p:txBody>
      </p:sp>
      <p:sp>
        <p:nvSpPr>
          <p:cNvPr id="6" name="Content Placeholder 5"/>
          <p:cNvSpPr>
            <a:spLocks noGrp="1"/>
          </p:cNvSpPr>
          <p:nvPr>
            <p:ph idx="1"/>
          </p:nvPr>
        </p:nvSpPr>
        <p:spPr/>
        <p:txBody>
          <a:bodyPr/>
          <a:lstStyle/>
          <a:p>
            <a:r>
              <a:rPr lang="en-US" sz="2200" b="1" dirty="0"/>
              <a:t>Profitable Skills: </a:t>
            </a:r>
            <a:r>
              <a:rPr lang="en-US" sz="2200" dirty="0"/>
              <a:t>The ability to use programs such as Word Processors can aid one to make money or get hired for a higher-level job  when other candidates do not have the skills.</a:t>
            </a:r>
          </a:p>
          <a:p>
            <a:r>
              <a:rPr lang="en-US" sz="2200" b="1" dirty="0"/>
              <a:t>Leadership and Promotions: </a:t>
            </a:r>
            <a:r>
              <a:rPr lang="en-US" sz="2200" dirty="0"/>
              <a:t>Computer literacy skills may get one promoted to a higher position within your workplace or be put in a leadership position in which you teach others how to use computers or certain computer programs.</a:t>
            </a:r>
          </a:p>
          <a:p>
            <a:r>
              <a:rPr lang="en-US" sz="2200" b="1" dirty="0"/>
              <a:t>Work Performance: </a:t>
            </a:r>
            <a:r>
              <a:rPr lang="en-US" sz="2200" dirty="0"/>
              <a:t>Knowing how to use a computer often allows you to get work done in a more organized, efficient and timely manner</a:t>
            </a:r>
          </a:p>
          <a:p>
            <a:r>
              <a:rPr lang="en-US" sz="2200" b="1" dirty="0"/>
              <a:t>Communication: </a:t>
            </a:r>
            <a:r>
              <a:rPr lang="en-US" sz="2200" dirty="0"/>
              <a:t>Knowledge of how to access the Internet on a computer opens up different possibilities for you to communicate with coworkers or supervisors.</a:t>
            </a:r>
          </a:p>
          <a:p>
            <a:r>
              <a:rPr lang="en-US" sz="2200" b="1" dirty="0"/>
              <a:t>Being prepared For the Future</a:t>
            </a:r>
            <a:r>
              <a:rPr lang="en-US" sz="2200" dirty="0"/>
              <a:t>; Computer technology is advancing faster, so if you are familiar well with computer skills now this will makes you ready for bright future.</a:t>
            </a:r>
          </a:p>
        </p:txBody>
      </p:sp>
    </p:spTree>
    <p:extLst>
      <p:ext uri="{BB962C8B-B14F-4D97-AF65-F5344CB8AC3E}">
        <p14:creationId xmlns:p14="http://schemas.microsoft.com/office/powerpoint/2010/main" val="38626905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Cleaning the Mouse </a:t>
            </a:r>
            <a:endParaRPr lang="en-GB" dirty="0"/>
          </a:p>
        </p:txBody>
      </p:sp>
      <p:sp>
        <p:nvSpPr>
          <p:cNvPr id="3" name="Content Placeholder 2"/>
          <p:cNvSpPr>
            <a:spLocks noGrp="1"/>
          </p:cNvSpPr>
          <p:nvPr>
            <p:ph idx="1"/>
          </p:nvPr>
        </p:nvSpPr>
        <p:spPr>
          <a:xfrm>
            <a:off x="-1" y="980728"/>
            <a:ext cx="2987825" cy="5231704"/>
          </a:xfrm>
        </p:spPr>
        <p:txBody>
          <a:bodyPr/>
          <a:lstStyle/>
          <a:p>
            <a:pPr lvl="0"/>
            <a:r>
              <a:rPr lang="en-GB" sz="2400" b="1" dirty="0"/>
              <a:t>Clean your </a:t>
            </a:r>
            <a:r>
              <a:rPr lang="en-GB" sz="2400" b="1" dirty="0" err="1"/>
              <a:t>mousepad</a:t>
            </a:r>
            <a:r>
              <a:rPr lang="en-GB" sz="2400" b="1" dirty="0"/>
              <a:t>. </a:t>
            </a:r>
            <a:r>
              <a:rPr lang="en-GB" sz="2400" dirty="0"/>
              <a:t>Depending on your pad, you may have accumulated a fine layer of dust and debris on the surface of the </a:t>
            </a:r>
            <a:r>
              <a:rPr lang="en-GB" sz="2400" dirty="0" err="1"/>
              <a:t>mousepad</a:t>
            </a:r>
            <a:r>
              <a:rPr lang="en-GB" sz="2400" dirty="0"/>
              <a:t> itself. Most mouse pads are safe to run through the dishwasher, though your can hand wash them as well.</a:t>
            </a:r>
          </a:p>
        </p:txBody>
      </p:sp>
      <p:pic>
        <p:nvPicPr>
          <p:cNvPr id="6" name="Picture 5"/>
          <p:cNvPicPr/>
          <p:nvPr/>
        </p:nvPicPr>
        <p:blipFill rotWithShape="1">
          <a:blip r:embed="rId3" cstate="print">
            <a:extLst>
              <a:ext uri="{28A0092B-C50C-407E-A947-70E740481C1C}">
                <a14:useLocalDpi xmlns:a14="http://schemas.microsoft.com/office/drawing/2010/main" val="0"/>
              </a:ext>
            </a:extLst>
          </a:blip>
          <a:srcRect b="5133"/>
          <a:stretch/>
        </p:blipFill>
        <p:spPr bwMode="auto">
          <a:xfrm>
            <a:off x="2879304" y="1373834"/>
            <a:ext cx="6264696" cy="445536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139314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Cleaning the Monitor</a:t>
            </a:r>
            <a:endParaRPr lang="en-GB" dirty="0"/>
          </a:p>
        </p:txBody>
      </p:sp>
      <p:sp>
        <p:nvSpPr>
          <p:cNvPr id="3" name="Content Placeholder 2"/>
          <p:cNvSpPr>
            <a:spLocks noGrp="1"/>
          </p:cNvSpPr>
          <p:nvPr>
            <p:ph idx="1"/>
          </p:nvPr>
        </p:nvSpPr>
        <p:spPr>
          <a:xfrm>
            <a:off x="-1" y="980728"/>
            <a:ext cx="2068923" cy="5231704"/>
          </a:xfrm>
        </p:spPr>
        <p:txBody>
          <a:bodyPr/>
          <a:lstStyle/>
          <a:p>
            <a:r>
              <a:rPr lang="en-GB" sz="2400" b="1" dirty="0"/>
              <a:t>Power down the monitor. </a:t>
            </a:r>
            <a:r>
              <a:rPr lang="en-GB" sz="2400" dirty="0"/>
              <a:t>Make sure that the monitor is unplugged disconnected from the computer. This will help prevent any static </a:t>
            </a:r>
            <a:r>
              <a:rPr lang="en-GB" sz="2400" dirty="0" err="1"/>
              <a:t>buildup</a:t>
            </a:r>
            <a:r>
              <a:rPr lang="en-GB" sz="2400" dirty="0"/>
              <a:t>.</a:t>
            </a:r>
          </a:p>
        </p:txBody>
      </p:sp>
      <p:pic>
        <p:nvPicPr>
          <p:cNvPr id="5" name="img_b4a1891a3a"/>
          <p:cNvPicPr/>
          <p:nvPr/>
        </p:nvPicPr>
        <p:blipFill rotWithShape="1">
          <a:blip r:embed="rId3">
            <a:extLst>
              <a:ext uri="{28A0092B-C50C-407E-A947-70E740481C1C}">
                <a14:useLocalDpi xmlns:a14="http://schemas.microsoft.com/office/drawing/2010/main" val="0"/>
              </a:ext>
            </a:extLst>
          </a:blip>
          <a:srcRect r="6198" b="4595"/>
          <a:stretch/>
        </p:blipFill>
        <p:spPr bwMode="auto">
          <a:xfrm>
            <a:off x="2068922" y="1093380"/>
            <a:ext cx="7075078" cy="5397396"/>
          </a:xfrm>
          <a:prstGeom prst="rect">
            <a:avLst/>
          </a:prstGeom>
          <a:noFill/>
          <a:ln>
            <a:noFill/>
          </a:ln>
        </p:spPr>
      </p:pic>
    </p:spTree>
    <p:extLst>
      <p:ext uri="{BB962C8B-B14F-4D97-AF65-F5344CB8AC3E}">
        <p14:creationId xmlns:p14="http://schemas.microsoft.com/office/powerpoint/2010/main" val="13240152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Cleaning the Monitor</a:t>
            </a:r>
            <a:endParaRPr lang="en-GB" dirty="0"/>
          </a:p>
        </p:txBody>
      </p:sp>
      <p:sp>
        <p:nvSpPr>
          <p:cNvPr id="3" name="Content Placeholder 2"/>
          <p:cNvSpPr>
            <a:spLocks noGrp="1"/>
          </p:cNvSpPr>
          <p:nvPr>
            <p:ph idx="1"/>
          </p:nvPr>
        </p:nvSpPr>
        <p:spPr>
          <a:xfrm>
            <a:off x="0" y="945346"/>
            <a:ext cx="4716016" cy="5231704"/>
          </a:xfrm>
        </p:spPr>
        <p:txBody>
          <a:bodyPr/>
          <a:lstStyle/>
          <a:p>
            <a:r>
              <a:rPr lang="en-GB" sz="2800" b="1" dirty="0"/>
              <a:t>First Dust with a dry cloth. </a:t>
            </a:r>
            <a:r>
              <a:rPr lang="en-GB" sz="2800" dirty="0"/>
              <a:t>Use a microfiber or other soft cloth to very gently dust the screen. Do not pick at anything or try to scrub away debris. Simply run the cloth back and forth across the screen to pick up the dust.  Don't use paper towels, toilet paper, or facial tissue as these are usually rough and could damage the screen.</a:t>
            </a:r>
          </a:p>
        </p:txBody>
      </p:sp>
      <p:pic>
        <p:nvPicPr>
          <p:cNvPr id="6" name="img_a2899ea1a3"/>
          <p:cNvPicPr/>
          <p:nvPr/>
        </p:nvPicPr>
        <p:blipFill rotWithShape="1">
          <a:blip r:embed="rId3">
            <a:extLst>
              <a:ext uri="{28A0092B-C50C-407E-A947-70E740481C1C}">
                <a14:useLocalDpi xmlns:a14="http://schemas.microsoft.com/office/drawing/2010/main" val="0"/>
              </a:ext>
            </a:extLst>
          </a:blip>
          <a:srcRect l="48964" b="3332"/>
          <a:stretch/>
        </p:blipFill>
        <p:spPr bwMode="auto">
          <a:xfrm>
            <a:off x="5004048" y="945346"/>
            <a:ext cx="4141121" cy="5616404"/>
          </a:xfrm>
          <a:prstGeom prst="rect">
            <a:avLst/>
          </a:prstGeom>
          <a:noFill/>
          <a:ln>
            <a:noFill/>
          </a:ln>
        </p:spPr>
      </p:pic>
    </p:spTree>
    <p:extLst>
      <p:ext uri="{BB962C8B-B14F-4D97-AF65-F5344CB8AC3E}">
        <p14:creationId xmlns:p14="http://schemas.microsoft.com/office/powerpoint/2010/main" val="4515170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Cleaning the Monitor</a:t>
            </a:r>
            <a:endParaRPr lang="en-GB" dirty="0"/>
          </a:p>
        </p:txBody>
      </p:sp>
      <p:sp>
        <p:nvSpPr>
          <p:cNvPr id="3" name="Content Placeholder 2"/>
          <p:cNvSpPr>
            <a:spLocks noGrp="1"/>
          </p:cNvSpPr>
          <p:nvPr>
            <p:ph idx="1"/>
          </p:nvPr>
        </p:nvSpPr>
        <p:spPr>
          <a:xfrm>
            <a:off x="0" y="945346"/>
            <a:ext cx="4716016" cy="6300078"/>
          </a:xfrm>
        </p:spPr>
        <p:txBody>
          <a:bodyPr/>
          <a:lstStyle/>
          <a:p>
            <a:pPr lvl="0"/>
            <a:r>
              <a:rPr lang="en-GB" sz="2400" b="1" dirty="0"/>
              <a:t>Make a cleaning solution. </a:t>
            </a:r>
            <a:r>
              <a:rPr lang="en-GB" sz="2400" dirty="0"/>
              <a:t>You can purchase specialized cleaning solutions, but you can quickly and cheaply make one at home by mixing distilled water and white vinegar in a 50/50 solution. Dab or spray this onto your cloth, and then gently run the cloth across the screen. </a:t>
            </a:r>
          </a:p>
          <a:p>
            <a:pPr lvl="0"/>
            <a:r>
              <a:rPr lang="en-GB" sz="2400" dirty="0"/>
              <a:t>Never spray cleaning solution directly onto the screen, as this could seep inside and damage the components. Avoid cleaning solutions with ammonia, like Windex, or ethyl alcohol.</a:t>
            </a:r>
          </a:p>
        </p:txBody>
      </p:sp>
      <p:pic>
        <p:nvPicPr>
          <p:cNvPr id="6" name="img_a2899ea1a3"/>
          <p:cNvPicPr/>
          <p:nvPr/>
        </p:nvPicPr>
        <p:blipFill rotWithShape="1">
          <a:blip r:embed="rId3">
            <a:extLst>
              <a:ext uri="{28A0092B-C50C-407E-A947-70E740481C1C}">
                <a14:useLocalDpi xmlns:a14="http://schemas.microsoft.com/office/drawing/2010/main" val="0"/>
              </a:ext>
            </a:extLst>
          </a:blip>
          <a:srcRect l="888" t="1870" r="48076" b="1462"/>
          <a:stretch/>
        </p:blipFill>
        <p:spPr bwMode="auto">
          <a:xfrm>
            <a:off x="5004048" y="945346"/>
            <a:ext cx="4141121" cy="5616404"/>
          </a:xfrm>
          <a:prstGeom prst="rect">
            <a:avLst/>
          </a:prstGeom>
          <a:noFill/>
          <a:ln>
            <a:noFill/>
          </a:ln>
        </p:spPr>
      </p:pic>
    </p:spTree>
    <p:extLst>
      <p:ext uri="{BB962C8B-B14F-4D97-AF65-F5344CB8AC3E}">
        <p14:creationId xmlns:p14="http://schemas.microsoft.com/office/powerpoint/2010/main" val="15300510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3.3.3 Installing and uninstalling system and application software</a:t>
            </a:r>
            <a:endParaRPr lang="en-GB" sz="3600" dirty="0"/>
          </a:p>
        </p:txBody>
      </p:sp>
      <p:sp>
        <p:nvSpPr>
          <p:cNvPr id="3" name="Content Placeholder 2"/>
          <p:cNvSpPr>
            <a:spLocks noGrp="1"/>
          </p:cNvSpPr>
          <p:nvPr>
            <p:ph idx="1"/>
          </p:nvPr>
        </p:nvSpPr>
        <p:spPr>
          <a:xfrm>
            <a:off x="0" y="980728"/>
            <a:ext cx="9144000" cy="5688632"/>
          </a:xfrm>
        </p:spPr>
        <p:txBody>
          <a:bodyPr/>
          <a:lstStyle/>
          <a:p>
            <a:pPr marL="0" indent="0">
              <a:buNone/>
              <a:tabLst>
                <a:tab pos="7086600" algn="l"/>
              </a:tabLst>
            </a:pPr>
            <a:r>
              <a:rPr lang="en-GB" b="1" dirty="0"/>
              <a:t>How to install system software</a:t>
            </a:r>
            <a:endParaRPr lang="en-GB" dirty="0"/>
          </a:p>
          <a:p>
            <a:r>
              <a:rPr lang="en-GB" b="1" dirty="0"/>
              <a:t>System software</a:t>
            </a:r>
            <a:r>
              <a:rPr lang="en-GB" dirty="0"/>
              <a:t> is the set of software programs that helps run the computer and coordinates instructions between application software and hardware devices.</a:t>
            </a:r>
          </a:p>
          <a:p>
            <a:r>
              <a:rPr lang="en-GB" dirty="0"/>
              <a:t>It consists of the operating system (OS), device drivers and utility programs.</a:t>
            </a:r>
          </a:p>
          <a:p>
            <a:r>
              <a:rPr lang="en-GB" dirty="0"/>
              <a:t>Device drivers for common devices are included in the OS software, whereas other devices come with a device driver you have to install or download off the internet</a:t>
            </a:r>
          </a:p>
        </p:txBody>
      </p:sp>
    </p:spTree>
    <p:extLst>
      <p:ext uri="{BB962C8B-B14F-4D97-AF65-F5344CB8AC3E}">
        <p14:creationId xmlns:p14="http://schemas.microsoft.com/office/powerpoint/2010/main" val="26807332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3.3.3 Installing and uninstalling system and application software</a:t>
            </a:r>
            <a:endParaRPr lang="en-GB" sz="3600" dirty="0"/>
          </a:p>
        </p:txBody>
      </p:sp>
      <p:sp>
        <p:nvSpPr>
          <p:cNvPr id="3" name="Content Placeholder 2"/>
          <p:cNvSpPr>
            <a:spLocks noGrp="1"/>
          </p:cNvSpPr>
          <p:nvPr>
            <p:ph idx="1"/>
          </p:nvPr>
        </p:nvSpPr>
        <p:spPr>
          <a:xfrm>
            <a:off x="0" y="980728"/>
            <a:ext cx="9144000" cy="5688632"/>
          </a:xfrm>
        </p:spPr>
        <p:txBody>
          <a:bodyPr/>
          <a:lstStyle/>
          <a:p>
            <a:r>
              <a:rPr lang="en-GB" b="1" dirty="0"/>
              <a:t>How to install Windows 7 Operating System</a:t>
            </a:r>
            <a:endParaRPr lang="en-GB" dirty="0"/>
          </a:p>
          <a:p>
            <a:r>
              <a:rPr lang="en-GB" dirty="0"/>
              <a:t>Note that this is a clean format, which means that everything will be erased from your hard drive, resetting it to the factory settings. </a:t>
            </a:r>
            <a:endParaRPr lang="en-GB" sz="3600" dirty="0"/>
          </a:p>
          <a:p>
            <a:r>
              <a:rPr lang="en-GB" b="1" dirty="0"/>
              <a:t>Materials Needed:</a:t>
            </a:r>
            <a:endParaRPr lang="en-GB" sz="3600" dirty="0"/>
          </a:p>
          <a:p>
            <a:pPr lvl="1"/>
            <a:r>
              <a:rPr lang="en-GB" dirty="0"/>
              <a:t>Functioning Computer hardware well connected</a:t>
            </a:r>
            <a:endParaRPr lang="en-GB" sz="3200" dirty="0"/>
          </a:p>
          <a:p>
            <a:pPr lvl="1"/>
            <a:r>
              <a:rPr lang="en-GB" dirty="0"/>
              <a:t>CD or DVD drive</a:t>
            </a:r>
            <a:endParaRPr lang="en-GB" sz="3200" dirty="0"/>
          </a:p>
          <a:p>
            <a:pPr lvl="1"/>
            <a:r>
              <a:rPr lang="en-GB" dirty="0"/>
              <a:t>Installation discs for Operating system </a:t>
            </a:r>
            <a:endParaRPr lang="en-GB" sz="3200" dirty="0"/>
          </a:p>
          <a:p>
            <a:pPr lvl="1"/>
            <a:r>
              <a:rPr lang="en-GB" dirty="0"/>
              <a:t>Computer Device drivers</a:t>
            </a:r>
            <a:endParaRPr lang="en-GB" sz="3200" dirty="0"/>
          </a:p>
        </p:txBody>
      </p:sp>
    </p:spTree>
    <p:extLst>
      <p:ext uri="{BB962C8B-B14F-4D97-AF65-F5344CB8AC3E}">
        <p14:creationId xmlns:p14="http://schemas.microsoft.com/office/powerpoint/2010/main" val="28586860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3.3.3 Installing and uninstalling system and application software</a:t>
            </a:r>
            <a:endParaRPr lang="en-GB" sz="3600" dirty="0"/>
          </a:p>
        </p:txBody>
      </p:sp>
      <p:sp>
        <p:nvSpPr>
          <p:cNvPr id="3" name="Content Placeholder 2"/>
          <p:cNvSpPr>
            <a:spLocks noGrp="1"/>
          </p:cNvSpPr>
          <p:nvPr>
            <p:ph idx="1"/>
          </p:nvPr>
        </p:nvSpPr>
        <p:spPr>
          <a:xfrm>
            <a:off x="0" y="980728"/>
            <a:ext cx="5215917" cy="5688632"/>
          </a:xfrm>
        </p:spPr>
        <p:txBody>
          <a:bodyPr/>
          <a:lstStyle/>
          <a:p>
            <a:r>
              <a:rPr lang="en-GB" sz="2800" b="1" dirty="0"/>
              <a:t>How to install Windows 7 Operating System (</a:t>
            </a:r>
            <a:r>
              <a:rPr lang="en-GB" sz="2800" b="1" dirty="0" err="1"/>
              <a:t>cont</a:t>
            </a:r>
            <a:r>
              <a:rPr lang="en-GB" sz="2800" b="1" dirty="0"/>
              <a:t>)</a:t>
            </a:r>
            <a:endParaRPr lang="en-GB" sz="2800" dirty="0"/>
          </a:p>
          <a:p>
            <a:pPr marL="514350" lvl="0" indent="-514350">
              <a:buFont typeface="+mj-lt"/>
              <a:buAutoNum type="arabicPeriod"/>
            </a:pPr>
            <a:r>
              <a:rPr lang="en-GB" sz="2800" dirty="0"/>
              <a:t>Locate your Windows 7 install disc and insert it into your drive. </a:t>
            </a:r>
          </a:p>
          <a:p>
            <a:pPr marL="514350" lvl="0" indent="-514350">
              <a:buFont typeface="+mj-lt"/>
              <a:buAutoNum type="arabicPeriod"/>
            </a:pPr>
            <a:r>
              <a:rPr lang="en-GB" sz="2800" dirty="0"/>
              <a:t>Turn your machine off. </a:t>
            </a:r>
          </a:p>
          <a:p>
            <a:pPr marL="514350" lvl="0" indent="-514350">
              <a:buFont typeface="+mj-lt"/>
              <a:buAutoNum type="arabicPeriod"/>
            </a:pPr>
            <a:r>
              <a:rPr lang="en-GB" sz="2800" dirty="0"/>
              <a:t>Reboot your machine and immediately start tapping F2 which will take you to the bios setting screen. </a:t>
            </a:r>
          </a:p>
          <a:p>
            <a:pPr marL="514350" indent="-514350">
              <a:buFont typeface="+mj-lt"/>
              <a:buAutoNum type="arabicPeriod"/>
            </a:pPr>
            <a:r>
              <a:rPr lang="en-GB" sz="2800" dirty="0"/>
              <a:t>Use the arrow keys to select the boot tab and press enter. </a:t>
            </a:r>
          </a:p>
          <a:p>
            <a:pPr marL="514350" lvl="0" indent="-514350">
              <a:buFont typeface="+mj-lt"/>
              <a:buAutoNum type="arabicPeriod"/>
            </a:pPr>
            <a:endParaRPr lang="en-GB"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5215917" y="1427607"/>
            <a:ext cx="3868506" cy="2322144"/>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5940152" y="4186758"/>
            <a:ext cx="2888107" cy="2088335"/>
          </a:xfrm>
          <a:prstGeom prst="rect">
            <a:avLst/>
          </a:prstGeom>
        </p:spPr>
      </p:pic>
    </p:spTree>
    <p:extLst>
      <p:ext uri="{BB962C8B-B14F-4D97-AF65-F5344CB8AC3E}">
        <p14:creationId xmlns:p14="http://schemas.microsoft.com/office/powerpoint/2010/main" val="32011087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3.3.3 Installing and uninstalling system and application software</a:t>
            </a:r>
            <a:endParaRPr lang="en-GB" sz="3600" dirty="0"/>
          </a:p>
        </p:txBody>
      </p:sp>
      <p:sp>
        <p:nvSpPr>
          <p:cNvPr id="3" name="Content Placeholder 2"/>
          <p:cNvSpPr>
            <a:spLocks noGrp="1"/>
          </p:cNvSpPr>
          <p:nvPr>
            <p:ph idx="1"/>
          </p:nvPr>
        </p:nvSpPr>
        <p:spPr>
          <a:xfrm>
            <a:off x="0" y="980728"/>
            <a:ext cx="5223940" cy="5688632"/>
          </a:xfrm>
        </p:spPr>
        <p:txBody>
          <a:bodyPr/>
          <a:lstStyle/>
          <a:p>
            <a:pPr marL="514350" lvl="0" indent="-514350">
              <a:buFont typeface="+mj-lt"/>
              <a:buAutoNum type="arabicPeriod" startAt="5"/>
            </a:pPr>
            <a:r>
              <a:rPr lang="en-GB" sz="2600" dirty="0"/>
              <a:t>Use the arrow keys to go down and arrange the first option to </a:t>
            </a:r>
            <a:r>
              <a:rPr lang="en-GB" sz="2600" dirty="0" err="1"/>
              <a:t>CD-Rom</a:t>
            </a:r>
            <a:r>
              <a:rPr lang="en-GB" sz="2600" dirty="0"/>
              <a:t>/DVD-R by pressing - and +. For more details, see How to Boot Computer from CD.</a:t>
            </a:r>
          </a:p>
          <a:p>
            <a:pPr marL="514350" lvl="0" indent="-514350">
              <a:buFont typeface="+mj-lt"/>
              <a:buAutoNum type="arabicPeriod" startAt="5"/>
            </a:pPr>
            <a:r>
              <a:rPr lang="en-GB" sz="2600" dirty="0"/>
              <a:t>Press ESC and choose save settings and exit. </a:t>
            </a:r>
          </a:p>
          <a:p>
            <a:pPr marL="514350" indent="-514350">
              <a:buFont typeface="+mj-lt"/>
              <a:buAutoNum type="arabicPeriod" startAt="5"/>
            </a:pPr>
            <a:r>
              <a:rPr lang="en-GB" sz="2600" dirty="0"/>
              <a:t>Reboot your computer with the windows 7 install disc in the drive. If you hear the disc spinning then you have done everything right up to this point.</a:t>
            </a:r>
          </a:p>
        </p:txBody>
      </p:sp>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5216653" y="3755107"/>
            <a:ext cx="3885671" cy="2914253"/>
          </a:xfrm>
          <a:prstGeom prst="rect">
            <a:avLst/>
          </a:prstGeom>
        </p:spPr>
      </p:pic>
      <p:pic>
        <p:nvPicPr>
          <p:cNvPr id="8" name="Picture 7" descr="D:\Users\Admin\Desktop\Cleaning\How to Reinstall and Obtain All of the Drivers on a Dell Studio XPS_files\Reinstall-and-Obtain-All-of-the-Drivers-on-a-Dell-Studio-XPS.jpg"/>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204076" y="908048"/>
            <a:ext cx="3760411" cy="2821319"/>
          </a:xfrm>
          <a:prstGeom prst="rect">
            <a:avLst/>
          </a:prstGeom>
          <a:noFill/>
          <a:ln>
            <a:noFill/>
          </a:ln>
        </p:spPr>
      </p:pic>
    </p:spTree>
    <p:extLst>
      <p:ext uri="{BB962C8B-B14F-4D97-AF65-F5344CB8AC3E}">
        <p14:creationId xmlns:p14="http://schemas.microsoft.com/office/powerpoint/2010/main" val="14676838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3.3.3 Installing and uninstalling system and application software</a:t>
            </a:r>
            <a:endParaRPr lang="en-GB" sz="3600" dirty="0"/>
          </a:p>
        </p:txBody>
      </p:sp>
      <p:sp>
        <p:nvSpPr>
          <p:cNvPr id="3" name="Content Placeholder 2"/>
          <p:cNvSpPr>
            <a:spLocks noGrp="1"/>
          </p:cNvSpPr>
          <p:nvPr>
            <p:ph idx="1"/>
          </p:nvPr>
        </p:nvSpPr>
        <p:spPr>
          <a:xfrm>
            <a:off x="0" y="908720"/>
            <a:ext cx="5223940" cy="5688632"/>
          </a:xfrm>
        </p:spPr>
        <p:txBody>
          <a:bodyPr/>
          <a:lstStyle/>
          <a:p>
            <a:pPr marL="514350" lvl="0" indent="-514350">
              <a:buFont typeface="+mj-lt"/>
              <a:buAutoNum type="arabicPeriod" startAt="8"/>
            </a:pPr>
            <a:r>
              <a:rPr lang="en-GB" sz="2800" dirty="0"/>
              <a:t>Wait for the underscore symbol on the top left of your screen to start flashing. </a:t>
            </a:r>
          </a:p>
          <a:p>
            <a:pPr marL="514350" lvl="0" indent="-514350">
              <a:buFont typeface="+mj-lt"/>
              <a:buAutoNum type="arabicPeriod" startAt="8"/>
            </a:pPr>
            <a:r>
              <a:rPr lang="en-GB" sz="2800" dirty="0"/>
              <a:t>When it says "Press any key to boot from disc..." tap any key, a loading bar with the text "Windows is loading files" above it will appear, wait for it to load.</a:t>
            </a:r>
          </a:p>
          <a:p>
            <a:pPr marL="514350" indent="-514350">
              <a:buFont typeface="+mj-lt"/>
              <a:buAutoNum type="arabicPeriod" startAt="8"/>
            </a:pPr>
            <a:r>
              <a:rPr lang="en-GB" sz="2800" dirty="0"/>
              <a:t>A windows 7 screen will popup with terms and conditions from the Installation Disc. Agree to all of these.</a:t>
            </a:r>
          </a:p>
        </p:txBody>
      </p:sp>
      <p:pic>
        <p:nvPicPr>
          <p:cNvPr id="6" name="Picture 5" descr="D:\Users\Admin\Desktop\Cleaning\How to Reinstall and Obtain All of the Drivers on a Dell Studio XPS_files\aid1282078-v4-728px-Reinstall-and-Obtain-All-of-the-Driv_016.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1144" y="1008184"/>
            <a:ext cx="4092857" cy="3068888"/>
          </a:xfrm>
          <a:prstGeom prst="rect">
            <a:avLst/>
          </a:prstGeom>
          <a:noFill/>
          <a:ln>
            <a:noFill/>
          </a:ln>
        </p:spPr>
      </p:pic>
      <p:pic>
        <p:nvPicPr>
          <p:cNvPr id="9" name="Picture 8" descr="D:\Users\Admin\Desktop\Cleaning\How to Reinstall and Obtain All of the Drivers on a Dell Studio XPS_files\aid1282078-v4-728px-Reinstall-and-Obtain-All-of-the-Driv_008.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5074" y="3573015"/>
            <a:ext cx="4078927" cy="3096345"/>
          </a:xfrm>
          <a:prstGeom prst="rect">
            <a:avLst/>
          </a:prstGeom>
          <a:noFill/>
          <a:ln>
            <a:noFill/>
          </a:ln>
        </p:spPr>
      </p:pic>
    </p:spTree>
    <p:extLst>
      <p:ext uri="{BB962C8B-B14F-4D97-AF65-F5344CB8AC3E}">
        <p14:creationId xmlns:p14="http://schemas.microsoft.com/office/powerpoint/2010/main" val="22563146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3.3.3 Installing and uninstalling system and application software</a:t>
            </a:r>
            <a:endParaRPr lang="en-GB" sz="3600" dirty="0"/>
          </a:p>
        </p:txBody>
      </p:sp>
      <p:sp>
        <p:nvSpPr>
          <p:cNvPr id="3" name="Content Placeholder 2"/>
          <p:cNvSpPr>
            <a:spLocks noGrp="1"/>
          </p:cNvSpPr>
          <p:nvPr>
            <p:ph idx="1"/>
          </p:nvPr>
        </p:nvSpPr>
        <p:spPr>
          <a:xfrm>
            <a:off x="0" y="1010436"/>
            <a:ext cx="4621332" cy="5586916"/>
          </a:xfrm>
        </p:spPr>
        <p:txBody>
          <a:bodyPr/>
          <a:lstStyle/>
          <a:p>
            <a:pPr marL="457200" lvl="0" indent="-457200">
              <a:buFont typeface="+mj-lt"/>
              <a:buAutoNum type="arabicPeriod" startAt="11"/>
            </a:pPr>
            <a:r>
              <a:rPr lang="en-GB" sz="2400" dirty="0"/>
              <a:t>Select the main hard drive of your computer and open the Drive options (advanced) text down the bottom of the installation. </a:t>
            </a:r>
          </a:p>
          <a:p>
            <a:pPr marL="457200" lvl="0" indent="-457200">
              <a:buFont typeface="+mj-lt"/>
              <a:buAutoNum type="arabicPeriod" startAt="11"/>
            </a:pPr>
            <a:r>
              <a:rPr lang="en-GB" sz="2400" dirty="0"/>
              <a:t>Unplug all external hard drives from the USB ports. It's possible to make the mistake of erasing your backed up files in this step. </a:t>
            </a:r>
          </a:p>
          <a:p>
            <a:pPr marL="457200" lvl="0" indent="-457200">
              <a:buFont typeface="+mj-lt"/>
              <a:buAutoNum type="arabicPeriod" startAt="11"/>
            </a:pPr>
            <a:r>
              <a:rPr lang="en-GB" sz="2400" dirty="0"/>
              <a:t>Select format on the main hard drive of your computer. Wait about 10 seconds, congratulations you have a new hard drive! </a:t>
            </a:r>
          </a:p>
        </p:txBody>
      </p:sp>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4667716" y="1010436"/>
            <a:ext cx="4440788" cy="3306470"/>
          </a:xfrm>
          <a:prstGeom prst="rect">
            <a:avLst/>
          </a:prstGeom>
        </p:spPr>
      </p:pic>
      <p:pic>
        <p:nvPicPr>
          <p:cNvPr id="8" name="Picture 7" descr="D:\Users\Admin\Desktop\Cleaning\How to Reinstall and Obtain All of the Drivers on a Dell Studio XPS_files\aid1282078-v4-728px-Reinstall-and-Obtain-All-of-the-Driv_006.jpg"/>
          <p:cNvPicPr/>
          <p:nvPr/>
        </p:nvPicPr>
        <p:blipFill rotWithShape="1">
          <a:blip r:embed="rId3" cstate="print">
            <a:extLst>
              <a:ext uri="{28A0092B-C50C-407E-A947-70E740481C1C}">
                <a14:useLocalDpi xmlns:a14="http://schemas.microsoft.com/office/drawing/2010/main" val="0"/>
              </a:ext>
            </a:extLst>
          </a:blip>
          <a:srcRect b="15623"/>
          <a:stretch/>
        </p:blipFill>
        <p:spPr bwMode="auto">
          <a:xfrm>
            <a:off x="4621332" y="3717032"/>
            <a:ext cx="4510274" cy="2889007"/>
          </a:xfrm>
          <a:prstGeom prst="rect">
            <a:avLst/>
          </a:prstGeom>
          <a:noFill/>
          <a:ln>
            <a:noFill/>
          </a:ln>
        </p:spPr>
      </p:pic>
    </p:spTree>
    <p:extLst>
      <p:ext uri="{BB962C8B-B14F-4D97-AF65-F5344CB8AC3E}">
        <p14:creationId xmlns:p14="http://schemas.microsoft.com/office/powerpoint/2010/main" val="2581377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Advantages of Computer Literacy</a:t>
            </a:r>
            <a:endParaRPr lang="en-US" sz="3600" dirty="0"/>
          </a:p>
        </p:txBody>
      </p:sp>
      <p:sp>
        <p:nvSpPr>
          <p:cNvPr id="6" name="Content Placeholder 5"/>
          <p:cNvSpPr>
            <a:spLocks noGrp="1"/>
          </p:cNvSpPr>
          <p:nvPr>
            <p:ph idx="1"/>
          </p:nvPr>
        </p:nvSpPr>
        <p:spPr>
          <a:xfrm>
            <a:off x="0" y="1000108"/>
            <a:ext cx="9144000" cy="5715040"/>
          </a:xfrm>
        </p:spPr>
        <p:txBody>
          <a:bodyPr/>
          <a:lstStyle/>
          <a:p>
            <a:pPr>
              <a:spcBef>
                <a:spcPts val="0"/>
              </a:spcBef>
            </a:pPr>
            <a:r>
              <a:rPr lang="en-US" sz="2700" b="1" dirty="0"/>
              <a:t>Ability to use New Media</a:t>
            </a:r>
            <a:r>
              <a:rPr lang="en-US" sz="2700" dirty="0"/>
              <a:t>; traditional media like newspapers and television are being replaced by computer based media such as social media, and online blogs which require computer literacy skills to use.</a:t>
            </a:r>
          </a:p>
          <a:p>
            <a:pPr>
              <a:spcBef>
                <a:spcPts val="0"/>
              </a:spcBef>
            </a:pPr>
            <a:r>
              <a:rPr lang="en-US" sz="2700" b="1" dirty="0"/>
              <a:t>More job opportunities</a:t>
            </a:r>
            <a:r>
              <a:rPr lang="en-US" sz="2700" dirty="0"/>
              <a:t>; since almost all workplaces use computers, the need for people having computer skills is really in great demand.</a:t>
            </a:r>
          </a:p>
          <a:p>
            <a:pPr>
              <a:spcBef>
                <a:spcPts val="0"/>
              </a:spcBef>
            </a:pPr>
            <a:r>
              <a:rPr lang="en-US" sz="2700" dirty="0"/>
              <a:t>NB: </a:t>
            </a:r>
            <a:r>
              <a:rPr lang="en-US" b="1" dirty="0">
                <a:solidFill>
                  <a:srgbClr val="C00000"/>
                </a:solidFill>
              </a:rPr>
              <a:t>Digital divide</a:t>
            </a:r>
            <a:r>
              <a:rPr lang="en-US" dirty="0">
                <a:solidFill>
                  <a:srgbClr val="C00000"/>
                </a:solidFill>
              </a:rPr>
              <a:t> </a:t>
            </a:r>
            <a:r>
              <a:rPr lang="en-US" sz="2700" dirty="0"/>
              <a:t>is the inequality with regard to access to information and communication technologies (ICT). </a:t>
            </a:r>
          </a:p>
          <a:p>
            <a:pPr>
              <a:spcBef>
                <a:spcPts val="0"/>
              </a:spcBef>
            </a:pPr>
            <a:r>
              <a:rPr lang="en-GB" sz="2800" dirty="0"/>
              <a:t>It is the lack of opportunities experienced by those with limited accessibility to technology, especially the Internet.</a:t>
            </a:r>
          </a:p>
          <a:p>
            <a:pPr>
              <a:spcBef>
                <a:spcPts val="0"/>
              </a:spcBef>
            </a:pPr>
            <a:r>
              <a:rPr lang="en-US" sz="2700" dirty="0"/>
              <a:t>Is can be a result of having some societies one with very high levels of computer literacy and others lagging far behind.</a:t>
            </a:r>
          </a:p>
        </p:txBody>
      </p:sp>
    </p:spTree>
    <p:extLst>
      <p:ext uri="{BB962C8B-B14F-4D97-AF65-F5344CB8AC3E}">
        <p14:creationId xmlns:p14="http://schemas.microsoft.com/office/powerpoint/2010/main" val="37251185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3.3.3 Installing and uninstalling system and application software</a:t>
            </a:r>
            <a:endParaRPr lang="en-GB" sz="3600" dirty="0"/>
          </a:p>
        </p:txBody>
      </p:sp>
      <p:sp>
        <p:nvSpPr>
          <p:cNvPr id="3" name="Content Placeholder 2"/>
          <p:cNvSpPr>
            <a:spLocks noGrp="1"/>
          </p:cNvSpPr>
          <p:nvPr>
            <p:ph idx="1"/>
          </p:nvPr>
        </p:nvSpPr>
        <p:spPr>
          <a:xfrm>
            <a:off x="0" y="1010436"/>
            <a:ext cx="4621332" cy="5586916"/>
          </a:xfrm>
        </p:spPr>
        <p:txBody>
          <a:bodyPr/>
          <a:lstStyle/>
          <a:p>
            <a:pPr marL="514350" indent="-514350">
              <a:buFont typeface="+mj-lt"/>
              <a:buAutoNum type="arabicPeriod" startAt="14"/>
            </a:pPr>
            <a:r>
              <a:rPr lang="en-GB" sz="2800" dirty="0"/>
              <a:t>Highlight your newly formatted hard drive and click install.  </a:t>
            </a:r>
          </a:p>
          <a:p>
            <a:pPr marL="514350" lvl="0" indent="-514350">
              <a:buFont typeface="+mj-lt"/>
              <a:buAutoNum type="arabicPeriod" startAt="14"/>
            </a:pPr>
            <a:r>
              <a:rPr lang="en-GB" sz="2800" dirty="0"/>
              <a:t>Wait, your computer may restart several times during this installation, this is normal. </a:t>
            </a:r>
          </a:p>
          <a:p>
            <a:pPr marL="514350" lvl="0" indent="-514350">
              <a:buFont typeface="+mj-lt"/>
              <a:buAutoNum type="arabicPeriod" startAt="14"/>
            </a:pPr>
            <a:r>
              <a:rPr lang="en-GB" sz="2800" dirty="0"/>
              <a:t>When it is done, restart your computer to be safe. </a:t>
            </a:r>
          </a:p>
          <a:p>
            <a:pPr marL="514350" lvl="0" indent="-514350">
              <a:buFont typeface="+mj-lt"/>
              <a:buAutoNum type="arabicPeriod" startAt="14"/>
            </a:pPr>
            <a:r>
              <a:rPr lang="en-GB" sz="2800" dirty="0"/>
              <a:t>You now have a brand new computer. Setup all the files to the way you are used to.</a:t>
            </a:r>
          </a:p>
        </p:txBody>
      </p:sp>
      <p:pic>
        <p:nvPicPr>
          <p:cNvPr id="9" name="Picture 8" descr="D:\Users\Admin\Desktop\Cleaning\How to Reinstall and Obtain All of the Drivers on a Dell Studio XPS_files\aid1282078-v4-728px-Reinstall-and-Obtain-All-of-the-Driv_018.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1332" y="4312932"/>
            <a:ext cx="3384376" cy="1738176"/>
          </a:xfrm>
          <a:prstGeom prst="rect">
            <a:avLst/>
          </a:prstGeom>
          <a:noFill/>
          <a:ln>
            <a:noFill/>
          </a:ln>
        </p:spPr>
      </p:pic>
      <p:pic>
        <p:nvPicPr>
          <p:cNvPr id="6" name="Picture 5" descr="D:\Users\Admin\Desktop\Cleaning\How to Reinstall and Obtain All of the Drivers on a Dell Studio XPS_files\aid1282078-v4-728px-Reinstall-and-Obtain-All-of-the-Driv_007.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1500" y="1010436"/>
            <a:ext cx="4377226" cy="3282660"/>
          </a:xfrm>
          <a:prstGeom prst="rect">
            <a:avLst/>
          </a:prstGeom>
          <a:noFill/>
          <a:ln>
            <a:noFill/>
          </a:ln>
        </p:spPr>
      </p:pic>
      <p:pic>
        <p:nvPicPr>
          <p:cNvPr id="10" name="Picture 9" descr="D:\Users\Admin\Desktop\Cleaning\How to Reinstall and Obtain All of the Drivers on a Dell Studio XPS_files\aid1282078-v4-728px-Reinstall-and-Obtain-All-of-the-Driv_002.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8501" y="5182020"/>
            <a:ext cx="2406668" cy="1392292"/>
          </a:xfrm>
          <a:prstGeom prst="rect">
            <a:avLst/>
          </a:prstGeom>
          <a:noFill/>
          <a:ln>
            <a:noFill/>
          </a:ln>
        </p:spPr>
      </p:pic>
    </p:spTree>
    <p:extLst>
      <p:ext uri="{BB962C8B-B14F-4D97-AF65-F5344CB8AC3E}">
        <p14:creationId xmlns:p14="http://schemas.microsoft.com/office/powerpoint/2010/main" val="905378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3.3.3 Installing and uninstalling system and application software</a:t>
            </a:r>
            <a:endParaRPr lang="en-GB" sz="3600" dirty="0"/>
          </a:p>
        </p:txBody>
      </p:sp>
      <p:sp>
        <p:nvSpPr>
          <p:cNvPr id="3" name="Content Placeholder 2"/>
          <p:cNvSpPr>
            <a:spLocks noGrp="1"/>
          </p:cNvSpPr>
          <p:nvPr>
            <p:ph idx="1"/>
          </p:nvPr>
        </p:nvSpPr>
        <p:spPr>
          <a:xfrm>
            <a:off x="0" y="1010436"/>
            <a:ext cx="4743778" cy="5586916"/>
          </a:xfrm>
        </p:spPr>
        <p:txBody>
          <a:bodyPr/>
          <a:lstStyle/>
          <a:p>
            <a:pPr marL="457200" lvl="0" indent="-457200">
              <a:buFont typeface="+mj-lt"/>
              <a:buAutoNum type="arabicPeriod" startAt="18"/>
            </a:pPr>
            <a:r>
              <a:rPr lang="en-GB" sz="2400" dirty="0"/>
              <a:t>Find the drivers CD that came with your computer. You can also find the drivers needed at the computer website.</a:t>
            </a:r>
          </a:p>
          <a:p>
            <a:pPr marL="457200" lvl="0" indent="-457200">
              <a:buFont typeface="+mj-lt"/>
              <a:buAutoNum type="arabicPeriod" startAt="18"/>
            </a:pPr>
            <a:r>
              <a:rPr lang="en-GB" sz="2400" dirty="0"/>
              <a:t>Eject the Windows 7 Install disc and insert the Drivers disc. </a:t>
            </a:r>
          </a:p>
          <a:p>
            <a:pPr marL="457200" lvl="0" indent="-457200">
              <a:buFont typeface="+mj-lt"/>
              <a:buAutoNum type="arabicPeriod" startAt="18"/>
            </a:pPr>
            <a:r>
              <a:rPr lang="en-GB" sz="2400" dirty="0" err="1"/>
              <a:t>Autorun</a:t>
            </a:r>
            <a:r>
              <a:rPr lang="en-GB" sz="2400" dirty="0"/>
              <a:t> the disc and select to install all the drivers. This may take a while but once they are completed. </a:t>
            </a:r>
          </a:p>
          <a:p>
            <a:pPr marL="457200" lvl="0" indent="-457200">
              <a:buFont typeface="+mj-lt"/>
              <a:buAutoNum type="arabicPeriod" startAt="18"/>
            </a:pPr>
            <a:r>
              <a:rPr lang="en-GB" sz="2400" dirty="0"/>
              <a:t>You have successfully performed a full format and reinstall of a computer </a:t>
            </a:r>
            <a:r>
              <a:rPr lang="en-GB" sz="2400" dirty="0" err="1"/>
              <a:t>computer</a:t>
            </a:r>
            <a:r>
              <a:rPr lang="en-GB" sz="2400" dirty="0"/>
              <a:t>.</a:t>
            </a:r>
          </a:p>
        </p:txBody>
      </p:sp>
      <p:pic>
        <p:nvPicPr>
          <p:cNvPr id="8" name="Picture 7" descr="D:\Users\Admin\Desktop\Cleaning\How to Reinstall and Obtain All of the Drivers on a Dell Studio XPS_files\aid1282078-v4-728px-Reinstall-and-Obtain-All-of-the-Driv_009.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43778" y="3997878"/>
            <a:ext cx="4400222" cy="2571132"/>
          </a:xfrm>
          <a:prstGeom prst="rect">
            <a:avLst/>
          </a:prstGeom>
          <a:noFill/>
          <a:ln>
            <a:noFill/>
          </a:ln>
        </p:spPr>
      </p:pic>
    </p:spTree>
    <p:extLst>
      <p:ext uri="{BB962C8B-B14F-4D97-AF65-F5344CB8AC3E}">
        <p14:creationId xmlns:p14="http://schemas.microsoft.com/office/powerpoint/2010/main" val="38162890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3.3.3 Installing and uninstalling system and application software</a:t>
            </a:r>
            <a:endParaRPr lang="en-GB" sz="3600" dirty="0"/>
          </a:p>
        </p:txBody>
      </p:sp>
      <p:sp>
        <p:nvSpPr>
          <p:cNvPr id="3" name="Content Placeholder 2"/>
          <p:cNvSpPr>
            <a:spLocks noGrp="1"/>
          </p:cNvSpPr>
          <p:nvPr>
            <p:ph idx="1"/>
          </p:nvPr>
        </p:nvSpPr>
        <p:spPr>
          <a:xfrm>
            <a:off x="0" y="1010436"/>
            <a:ext cx="9144000" cy="5586916"/>
          </a:xfrm>
        </p:spPr>
        <p:txBody>
          <a:bodyPr/>
          <a:lstStyle/>
          <a:p>
            <a:pPr marL="0" indent="0">
              <a:buNone/>
            </a:pPr>
            <a:r>
              <a:rPr lang="en-GB" sz="2400" b="1" dirty="0"/>
              <a:t>How to install application Software </a:t>
            </a:r>
            <a:endParaRPr lang="en-GB" sz="2400" dirty="0"/>
          </a:p>
          <a:p>
            <a:r>
              <a:rPr lang="en-GB" sz="2400" dirty="0"/>
              <a:t>A software generally refers to any type of executable code that can be launched in a computer system.  Software can be developed and distributed freely (freeware) by programmers in various communities and forums, or they can be sold commercially either online or in computer stores by software companies like Microsoft, Adobe, and Sony among others. </a:t>
            </a:r>
          </a:p>
          <a:p>
            <a:r>
              <a:rPr lang="en-GB" sz="2800" dirty="0"/>
              <a:t>Materials Needed:</a:t>
            </a:r>
            <a:endParaRPr lang="en-GB" dirty="0"/>
          </a:p>
          <a:p>
            <a:pPr lvl="1"/>
            <a:r>
              <a:rPr lang="en-GB" sz="2400" dirty="0"/>
              <a:t>Computer with an operating system software already installed</a:t>
            </a:r>
            <a:endParaRPr lang="en-GB" dirty="0"/>
          </a:p>
          <a:p>
            <a:pPr lvl="1"/>
            <a:r>
              <a:rPr lang="en-GB" sz="2400" dirty="0"/>
              <a:t>CD or DVD drive</a:t>
            </a:r>
            <a:endParaRPr lang="en-GB" dirty="0"/>
          </a:p>
          <a:p>
            <a:pPr lvl="1"/>
            <a:r>
              <a:rPr lang="en-GB" sz="2400" dirty="0"/>
              <a:t>Software Installation disc</a:t>
            </a:r>
            <a:endParaRPr lang="en-GB" dirty="0"/>
          </a:p>
          <a:p>
            <a:pPr lvl="1"/>
            <a:r>
              <a:rPr lang="en-GB" sz="2400" dirty="0"/>
              <a:t>Internet connection</a:t>
            </a:r>
            <a:endParaRPr lang="en-GB" dirty="0"/>
          </a:p>
          <a:p>
            <a:pPr lvl="1"/>
            <a:r>
              <a:rPr lang="en-GB" sz="2400" dirty="0"/>
              <a:t>Web browser (to download online software)</a:t>
            </a:r>
            <a:endParaRPr lang="en-GB" dirty="0"/>
          </a:p>
          <a:p>
            <a:endParaRPr lang="en-GB" sz="2800" dirty="0"/>
          </a:p>
        </p:txBody>
      </p:sp>
    </p:spTree>
    <p:extLst>
      <p:ext uri="{BB962C8B-B14F-4D97-AF65-F5344CB8AC3E}">
        <p14:creationId xmlns:p14="http://schemas.microsoft.com/office/powerpoint/2010/main" val="195733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3.3.3 Installing and uninstalling system and application software</a:t>
            </a:r>
            <a:endParaRPr lang="en-GB" sz="3600" dirty="0"/>
          </a:p>
        </p:txBody>
      </p:sp>
      <p:sp>
        <p:nvSpPr>
          <p:cNvPr id="3" name="Content Placeholder 2"/>
          <p:cNvSpPr>
            <a:spLocks noGrp="1"/>
          </p:cNvSpPr>
          <p:nvPr>
            <p:ph idx="1"/>
          </p:nvPr>
        </p:nvSpPr>
        <p:spPr>
          <a:xfrm>
            <a:off x="0" y="1010436"/>
            <a:ext cx="9144000" cy="5586916"/>
          </a:xfrm>
        </p:spPr>
        <p:txBody>
          <a:bodyPr/>
          <a:lstStyle/>
          <a:p>
            <a:pPr marL="0" indent="0">
              <a:buNone/>
            </a:pPr>
            <a:r>
              <a:rPr lang="en-GB" sz="2400" b="1" dirty="0"/>
              <a:t>How to install application Software </a:t>
            </a:r>
            <a:endParaRPr lang="en-GB" sz="2400" dirty="0"/>
          </a:p>
          <a:p>
            <a:r>
              <a:rPr lang="en-GB" sz="2400" b="1" dirty="0"/>
              <a:t>Step 1: </a:t>
            </a:r>
            <a:r>
              <a:rPr lang="en-GB" sz="2400" dirty="0"/>
              <a:t>The first verify if the target system meets the general hardware requirements of the application, installing a software on a machine which does not meet the minimum requirements as stated by the software developer can lead to either an unsuccessful installation or failure of the program to run after installing it.</a:t>
            </a:r>
          </a:p>
          <a:p>
            <a:r>
              <a:rPr lang="en-GB" sz="2400" b="1" dirty="0"/>
              <a:t>Step 2:</a:t>
            </a:r>
            <a:r>
              <a:rPr lang="en-GB" sz="2400" dirty="0"/>
              <a:t> Make sure that the version of the application you are installing corresponds to the Operating System platform running on your machine.</a:t>
            </a:r>
          </a:p>
          <a:p>
            <a:r>
              <a:rPr lang="en-GB" sz="2400" b="1" dirty="0"/>
              <a:t>Step 3:</a:t>
            </a:r>
            <a:r>
              <a:rPr lang="en-GB" sz="2400" dirty="0"/>
              <a:t> Aside from the general hardware and OS version, some computer programs also have software requirements prior to installation. Double check if you need to update or upgrade your Operating System or if there is a need to download other tools or utilities.</a:t>
            </a:r>
          </a:p>
          <a:p>
            <a:endParaRPr lang="en-GB" sz="2800" dirty="0"/>
          </a:p>
        </p:txBody>
      </p:sp>
    </p:spTree>
    <p:extLst>
      <p:ext uri="{BB962C8B-B14F-4D97-AF65-F5344CB8AC3E}">
        <p14:creationId xmlns:p14="http://schemas.microsoft.com/office/powerpoint/2010/main" val="37411669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3.3.3 Installing and uninstalling system and application software</a:t>
            </a:r>
            <a:endParaRPr lang="en-GB" sz="3600" dirty="0"/>
          </a:p>
        </p:txBody>
      </p:sp>
      <p:sp>
        <p:nvSpPr>
          <p:cNvPr id="3" name="Content Placeholder 2"/>
          <p:cNvSpPr>
            <a:spLocks noGrp="1"/>
          </p:cNvSpPr>
          <p:nvPr>
            <p:ph idx="1"/>
          </p:nvPr>
        </p:nvSpPr>
        <p:spPr>
          <a:xfrm>
            <a:off x="0" y="1010436"/>
            <a:ext cx="9144000" cy="5586916"/>
          </a:xfrm>
        </p:spPr>
        <p:txBody>
          <a:bodyPr/>
          <a:lstStyle/>
          <a:p>
            <a:pPr marL="0" indent="0">
              <a:buNone/>
            </a:pPr>
            <a:r>
              <a:rPr lang="en-GB" sz="2400" b="1" dirty="0"/>
              <a:t>How to install application Software </a:t>
            </a:r>
            <a:endParaRPr lang="en-GB" sz="2400" dirty="0"/>
          </a:p>
          <a:p>
            <a:r>
              <a:rPr lang="en-GB" sz="2400" b="1" dirty="0"/>
              <a:t>Step 4:</a:t>
            </a:r>
            <a:r>
              <a:rPr lang="en-GB" sz="2400" dirty="0"/>
              <a:t> Once all the initial requirements have been met, make sure that there are no unnecessary programs running before beginning the installation procedure. In some instances, applications may require that the antivirus programs be disabled. Make sure that you are installing a legitimate application before disabling your protection software.</a:t>
            </a:r>
          </a:p>
          <a:p>
            <a:r>
              <a:rPr lang="en-GB" sz="2400" b="1" dirty="0"/>
              <a:t>Step 5:</a:t>
            </a:r>
            <a:r>
              <a:rPr lang="en-GB" sz="2400" dirty="0"/>
              <a:t> Software installation can be done either from the Internet (Skip to step 7) or from an installation disc provided by the software manufacturer. To install from the disc, simply open the CD or DVD drive and insert the installation disc.</a:t>
            </a:r>
          </a:p>
          <a:p>
            <a:r>
              <a:rPr lang="en-GB" sz="2400" b="1" dirty="0"/>
              <a:t>Step 6:</a:t>
            </a:r>
            <a:r>
              <a:rPr lang="en-GB" sz="2400" dirty="0"/>
              <a:t> A setup wizard window should be launched. In case there is none, open the Explorer and navigate to the optical drive. Double click on either the </a:t>
            </a:r>
            <a:r>
              <a:rPr lang="en-GB" sz="2400" dirty="0" err="1"/>
              <a:t>Autorun</a:t>
            </a:r>
            <a:r>
              <a:rPr lang="en-GB" sz="2400" dirty="0"/>
              <a:t> or the Setup file. Skip to step 9.</a:t>
            </a:r>
          </a:p>
          <a:p>
            <a:endParaRPr lang="en-GB" sz="2400" dirty="0"/>
          </a:p>
          <a:p>
            <a:endParaRPr lang="en-GB" sz="2800" dirty="0"/>
          </a:p>
        </p:txBody>
      </p:sp>
    </p:spTree>
    <p:extLst>
      <p:ext uri="{BB962C8B-B14F-4D97-AF65-F5344CB8AC3E}">
        <p14:creationId xmlns:p14="http://schemas.microsoft.com/office/powerpoint/2010/main" val="21706458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3.3.3 Installing and uninstalling system and application software</a:t>
            </a:r>
            <a:endParaRPr lang="en-GB" sz="3600" dirty="0"/>
          </a:p>
        </p:txBody>
      </p:sp>
      <p:sp>
        <p:nvSpPr>
          <p:cNvPr id="3" name="Content Placeholder 2"/>
          <p:cNvSpPr>
            <a:spLocks noGrp="1"/>
          </p:cNvSpPr>
          <p:nvPr>
            <p:ph idx="1"/>
          </p:nvPr>
        </p:nvSpPr>
        <p:spPr>
          <a:xfrm>
            <a:off x="0" y="1010436"/>
            <a:ext cx="9144000" cy="5586916"/>
          </a:xfrm>
        </p:spPr>
        <p:txBody>
          <a:bodyPr/>
          <a:lstStyle/>
          <a:p>
            <a:pPr marL="0" indent="0">
              <a:buNone/>
            </a:pPr>
            <a:r>
              <a:rPr lang="en-GB" sz="2400" b="1" dirty="0"/>
              <a:t>How to install application Software </a:t>
            </a:r>
            <a:endParaRPr lang="en-GB" sz="2400" dirty="0"/>
          </a:p>
          <a:p>
            <a:r>
              <a:rPr lang="en-GB" sz="2400" b="1" dirty="0"/>
              <a:t>Step 7:</a:t>
            </a:r>
            <a:r>
              <a:rPr lang="en-GB" sz="2400" dirty="0"/>
              <a:t> For installation from the Web, launch your browser application and download the setup file to your hard drive.</a:t>
            </a:r>
          </a:p>
          <a:p>
            <a:r>
              <a:rPr lang="en-GB" sz="2400" b="1" dirty="0"/>
              <a:t>Step 8:</a:t>
            </a:r>
            <a:r>
              <a:rPr lang="en-GB" sz="2400" dirty="0"/>
              <a:t> After completion of the downloading process, run the setup program to execute the setup wizard that will handle the automatic installation of the software. </a:t>
            </a:r>
          </a:p>
          <a:p>
            <a:r>
              <a:rPr lang="en-GB" sz="2400" b="1" dirty="0"/>
              <a:t>Step 9:</a:t>
            </a:r>
            <a:r>
              <a:rPr lang="en-GB" sz="2400" dirty="0"/>
              <a:t> Once the wizard is running, simply follow the prompts until the installation process is completed. For novice users, accept the default values to minimize potential problems during the procedure. </a:t>
            </a:r>
            <a:r>
              <a:rPr lang="en-GB" sz="2400" b="1" dirty="0"/>
              <a:t>Step 10:</a:t>
            </a:r>
            <a:r>
              <a:rPr lang="en-GB" sz="2400" dirty="0"/>
              <a:t> After the installation procedure has been completed and the setup wizard has terminated, reboot your machine before launching the newly installed software</a:t>
            </a:r>
            <a:endParaRPr lang="en-GB" sz="2800" dirty="0"/>
          </a:p>
        </p:txBody>
      </p:sp>
    </p:spTree>
    <p:extLst>
      <p:ext uri="{BB962C8B-B14F-4D97-AF65-F5344CB8AC3E}">
        <p14:creationId xmlns:p14="http://schemas.microsoft.com/office/powerpoint/2010/main" val="13048607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3.3.3 Installing and uninstalling system and application software</a:t>
            </a:r>
            <a:endParaRPr lang="en-GB" sz="3600" dirty="0"/>
          </a:p>
        </p:txBody>
      </p:sp>
      <p:sp>
        <p:nvSpPr>
          <p:cNvPr id="3" name="Content Placeholder 2"/>
          <p:cNvSpPr>
            <a:spLocks noGrp="1"/>
          </p:cNvSpPr>
          <p:nvPr>
            <p:ph idx="1"/>
          </p:nvPr>
        </p:nvSpPr>
        <p:spPr>
          <a:xfrm>
            <a:off x="0" y="1010436"/>
            <a:ext cx="9144000" cy="5586916"/>
          </a:xfrm>
        </p:spPr>
        <p:txBody>
          <a:bodyPr/>
          <a:lstStyle/>
          <a:p>
            <a:r>
              <a:rPr lang="en-GB" sz="2400" b="1" dirty="0"/>
              <a:t>Uninstalling programs</a:t>
            </a:r>
          </a:p>
          <a:p>
            <a:r>
              <a:rPr lang="en-GB" sz="2400" dirty="0"/>
              <a:t>An uninstaller is a utility that removes a program, as well as any associated entries in the system files. When you install a program, the operating system records the information it uses to run the software in the system files. The uninstaller deletes files and folders from the hard disk, as well as removes program entries from the registry.</a:t>
            </a:r>
          </a:p>
          <a:p>
            <a:r>
              <a:rPr lang="en-US" sz="2400" dirty="0"/>
              <a:t>Windows Installer is an installation and configuration service for Windows. It also ensures that already installed programs can be easily removed from the system. </a:t>
            </a:r>
          </a:p>
          <a:p>
            <a:r>
              <a:rPr lang="en-US" sz="2400" dirty="0"/>
              <a:t>Under no circumstances should you simply delete the program folder of the application to uninstall it, because this could leave numerous files and entries in the system, which could threaten the stability of the system.</a:t>
            </a:r>
            <a:endParaRPr lang="en-GB" sz="2400" dirty="0"/>
          </a:p>
          <a:p>
            <a:endParaRPr lang="en-GB" sz="2400" dirty="0"/>
          </a:p>
        </p:txBody>
      </p:sp>
    </p:spTree>
    <p:extLst>
      <p:ext uri="{BB962C8B-B14F-4D97-AF65-F5344CB8AC3E}">
        <p14:creationId xmlns:p14="http://schemas.microsoft.com/office/powerpoint/2010/main" val="41537213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3.3.3 Installing and uninstalling system and application software</a:t>
            </a:r>
            <a:endParaRPr lang="en-GB" sz="3600" dirty="0"/>
          </a:p>
        </p:txBody>
      </p:sp>
      <p:sp>
        <p:nvSpPr>
          <p:cNvPr id="3" name="Content Placeholder 2"/>
          <p:cNvSpPr>
            <a:spLocks noGrp="1"/>
          </p:cNvSpPr>
          <p:nvPr>
            <p:ph idx="1"/>
          </p:nvPr>
        </p:nvSpPr>
        <p:spPr>
          <a:xfrm>
            <a:off x="0" y="1010436"/>
            <a:ext cx="9144000" cy="5586916"/>
          </a:xfrm>
        </p:spPr>
        <p:txBody>
          <a:bodyPr/>
          <a:lstStyle/>
          <a:p>
            <a:pPr marL="0" indent="0">
              <a:buNone/>
            </a:pPr>
            <a:r>
              <a:rPr lang="en-GB" sz="2400" b="1" dirty="0"/>
              <a:t>Uninstalling programs</a:t>
            </a:r>
          </a:p>
          <a:p>
            <a:pPr marL="1371600" lvl="2" indent="-457200">
              <a:buFont typeface="+mj-lt"/>
              <a:buAutoNum type="arabicPeriod"/>
            </a:pPr>
            <a:r>
              <a:rPr lang="en-US" dirty="0"/>
              <a:t>To uninstall an application, use the uninstall program provided by Windows 7. Start by clicking on the Windows icon.</a:t>
            </a:r>
            <a:br>
              <a:rPr lang="en-US" dirty="0"/>
            </a:br>
            <a:br>
              <a:rPr lang="en-US" sz="2800" dirty="0"/>
            </a:br>
            <a:endParaRPr lang="en-US" sz="2800" dirty="0"/>
          </a:p>
          <a:p>
            <a:pPr marL="1428750" lvl="2" indent="-514350">
              <a:buFont typeface="+mj-lt"/>
              <a:buAutoNum type="arabicPeriod"/>
            </a:pPr>
            <a:endParaRPr lang="en-US" sz="2800" dirty="0"/>
          </a:p>
          <a:p>
            <a:pPr marL="1428750" lvl="2" indent="-514350">
              <a:buFont typeface="+mj-lt"/>
              <a:buAutoNum type="arabicPeriod"/>
            </a:pPr>
            <a:endParaRPr lang="en-US" sz="2800" dirty="0"/>
          </a:p>
          <a:p>
            <a:pPr marL="1428750" lvl="2" indent="-514350">
              <a:buFont typeface="+mj-lt"/>
              <a:buAutoNum type="arabicPeriod"/>
            </a:pPr>
            <a:endParaRPr lang="en-US" sz="2800" dirty="0"/>
          </a:p>
          <a:p>
            <a:pPr marL="1428750" lvl="2" indent="-514350">
              <a:buFont typeface="+mj-lt"/>
              <a:buAutoNum type="arabicPeriod"/>
            </a:pPr>
            <a:endParaRPr lang="en-US" sz="2800" dirty="0"/>
          </a:p>
          <a:p>
            <a:pPr marL="1428750" lvl="2" indent="-514350">
              <a:buFont typeface="+mj-lt"/>
              <a:buAutoNum type="arabicPeriod"/>
            </a:pPr>
            <a:r>
              <a:rPr lang="en-US" dirty="0"/>
              <a:t>In the right pane, click on Control Panel.</a:t>
            </a:r>
            <a:endParaRPr lang="en-GB" dirty="0"/>
          </a:p>
          <a:p>
            <a:pPr marL="1428750" lvl="2" indent="-514350">
              <a:buFont typeface="+mj-lt"/>
              <a:buAutoNum type="arabicPeriod"/>
            </a:pPr>
            <a:r>
              <a:rPr lang="en-US" dirty="0"/>
              <a:t>Under Programs click on the item Uninstall a program.</a:t>
            </a:r>
            <a:endParaRPr lang="en-GB" dirty="0"/>
          </a:p>
          <a:p>
            <a:pPr marL="1428750" lvl="2" indent="-514350">
              <a:buFont typeface="+mj-lt"/>
              <a:buAutoNum type="arabicPeriod"/>
            </a:pPr>
            <a:endParaRPr lang="en-GB" sz="2800" dirty="0"/>
          </a:p>
          <a:p>
            <a:pPr marL="457200" indent="-457200">
              <a:buFont typeface="+mj-lt"/>
              <a:buAutoNum type="arabicPeriod"/>
            </a:pPr>
            <a:endParaRPr lang="en-GB" sz="2400" dirty="0"/>
          </a:p>
        </p:txBody>
      </p:sp>
      <p:pic>
        <p:nvPicPr>
          <p:cNvPr id="4" name="Picture 3" descr="D:\Users\Admin\Desktop\Cleaning\Windows 7 – How to properly uninstall programs_files\4056011_en_1.png"/>
          <p:cNvPicPr/>
          <p:nvPr/>
        </p:nvPicPr>
        <p:blipFill rotWithShape="1">
          <a:blip r:embed="rId2">
            <a:extLst>
              <a:ext uri="{28A0092B-C50C-407E-A947-70E740481C1C}">
                <a14:useLocalDpi xmlns:a14="http://schemas.microsoft.com/office/drawing/2010/main" val="0"/>
              </a:ext>
            </a:extLst>
          </a:blip>
          <a:srcRect r="9892"/>
          <a:stretch/>
        </p:blipFill>
        <p:spPr bwMode="auto">
          <a:xfrm>
            <a:off x="251520" y="2204863"/>
            <a:ext cx="3312368" cy="3216145"/>
          </a:xfrm>
          <a:prstGeom prst="rect">
            <a:avLst/>
          </a:prstGeom>
          <a:noFill/>
          <a:ln>
            <a:noFill/>
          </a:ln>
          <a:extLst>
            <a:ext uri="{53640926-AAD7-44D8-BBD7-CCE9431645EC}">
              <a14:shadowObscured xmlns:a14="http://schemas.microsoft.com/office/drawing/2010/main"/>
            </a:ext>
          </a:extLst>
        </p:spPr>
      </p:pic>
      <p:pic>
        <p:nvPicPr>
          <p:cNvPr id="5" name="Picture 4" descr="D:\Users\Admin\Desktop\Cleaning\Windows 7 – How to properly uninstall programs_files\4056012_en_1.png"/>
          <p:cNvPicPr/>
          <p:nvPr/>
        </p:nvPicPr>
        <p:blipFill>
          <a:blip r:embed="rId3">
            <a:extLst>
              <a:ext uri="{28A0092B-C50C-407E-A947-70E740481C1C}">
                <a14:useLocalDpi xmlns:a14="http://schemas.microsoft.com/office/drawing/2010/main" val="0"/>
              </a:ext>
            </a:extLst>
          </a:blip>
          <a:srcRect/>
          <a:stretch>
            <a:fillRect/>
          </a:stretch>
        </p:blipFill>
        <p:spPr bwMode="auto">
          <a:xfrm>
            <a:off x="3676148" y="2204862"/>
            <a:ext cx="3704164" cy="3241253"/>
          </a:xfrm>
          <a:prstGeom prst="rect">
            <a:avLst/>
          </a:prstGeom>
          <a:noFill/>
          <a:ln>
            <a:noFill/>
          </a:ln>
        </p:spPr>
      </p:pic>
    </p:spTree>
    <p:extLst>
      <p:ext uri="{BB962C8B-B14F-4D97-AF65-F5344CB8AC3E}">
        <p14:creationId xmlns:p14="http://schemas.microsoft.com/office/powerpoint/2010/main" val="27313509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3.3.3 Installing and uninstalling system and application software</a:t>
            </a:r>
            <a:endParaRPr lang="en-GB" sz="3600" dirty="0"/>
          </a:p>
        </p:txBody>
      </p:sp>
      <p:sp>
        <p:nvSpPr>
          <p:cNvPr id="3" name="Content Placeholder 2"/>
          <p:cNvSpPr>
            <a:spLocks noGrp="1"/>
          </p:cNvSpPr>
          <p:nvPr>
            <p:ph idx="1"/>
          </p:nvPr>
        </p:nvSpPr>
        <p:spPr>
          <a:xfrm>
            <a:off x="0" y="1010436"/>
            <a:ext cx="9144000" cy="5586916"/>
          </a:xfrm>
        </p:spPr>
        <p:txBody>
          <a:bodyPr/>
          <a:lstStyle/>
          <a:p>
            <a:pPr marL="0" indent="0">
              <a:buNone/>
            </a:pPr>
            <a:r>
              <a:rPr lang="en-GB" sz="2400" b="1" dirty="0"/>
              <a:t>Uninstalling programs</a:t>
            </a:r>
          </a:p>
          <a:p>
            <a:pPr marL="0" lvl="2" indent="0">
              <a:buNone/>
            </a:pPr>
            <a:r>
              <a:rPr lang="en-US" dirty="0"/>
              <a:t>4. Windows then lists all programs that were installed using Windows Installer. Select the program you want to uninstall by clicking on it. </a:t>
            </a:r>
          </a:p>
          <a:p>
            <a:pPr marL="0" lvl="2" indent="0">
              <a:buNone/>
            </a:pPr>
            <a:endParaRPr lang="en-US" sz="2800" dirty="0"/>
          </a:p>
          <a:p>
            <a:pPr marL="0" lvl="2" indent="0">
              <a:buNone/>
            </a:pPr>
            <a:endParaRPr lang="en-US" sz="2800" dirty="0"/>
          </a:p>
          <a:p>
            <a:pPr marL="0" lvl="2" indent="0">
              <a:buNone/>
            </a:pPr>
            <a:endParaRPr lang="en-US" sz="2800" dirty="0"/>
          </a:p>
          <a:p>
            <a:pPr marL="0" lvl="2" indent="0">
              <a:buNone/>
            </a:pPr>
            <a:endParaRPr lang="en-US" sz="2800" dirty="0"/>
          </a:p>
          <a:p>
            <a:pPr marL="0" lvl="2" indent="0">
              <a:buNone/>
            </a:pPr>
            <a:endParaRPr lang="en-US" sz="2800" dirty="0"/>
          </a:p>
          <a:p>
            <a:pPr marL="0" lvl="2" indent="0">
              <a:buNone/>
            </a:pPr>
            <a:endParaRPr lang="en-US" sz="2800" dirty="0"/>
          </a:p>
          <a:p>
            <a:pPr marL="914400" lvl="2" indent="0">
              <a:buNone/>
            </a:pPr>
            <a:r>
              <a:rPr lang="en-US" sz="2800" dirty="0"/>
              <a:t>5. </a:t>
            </a:r>
            <a:r>
              <a:rPr lang="en-US" dirty="0"/>
              <a:t>Click at the top on Uninstall/Change.</a:t>
            </a:r>
            <a:endParaRPr lang="en-GB" dirty="0"/>
          </a:p>
          <a:p>
            <a:pPr marL="914400" lvl="2" indent="0">
              <a:buNone/>
            </a:pPr>
            <a:r>
              <a:rPr lang="en-GB" dirty="0"/>
              <a:t>6. </a:t>
            </a:r>
            <a:r>
              <a:rPr lang="en-US" dirty="0"/>
              <a:t>In the next message box, confirm the uninstall process by clicking on Yes.</a:t>
            </a:r>
            <a:endParaRPr lang="en-GB" dirty="0"/>
          </a:p>
          <a:p>
            <a:pPr marL="0" lvl="2" indent="0">
              <a:buNone/>
            </a:pPr>
            <a:endParaRPr lang="en-GB" dirty="0"/>
          </a:p>
          <a:p>
            <a:pPr marL="0" indent="0">
              <a:buNone/>
            </a:pPr>
            <a:endParaRPr lang="en-GB" sz="2000" b="1" dirty="0"/>
          </a:p>
        </p:txBody>
      </p:sp>
      <p:pic>
        <p:nvPicPr>
          <p:cNvPr id="6" name="Picture 5" descr="D:\Users\Admin\Desktop\Cleaning\Windows 7 – How to properly uninstall programs_files\4056014_en_1.png"/>
          <p:cNvPicPr/>
          <p:nvPr/>
        </p:nvPicPr>
        <p:blipFill rotWithShape="1">
          <a:blip r:embed="rId2">
            <a:extLst>
              <a:ext uri="{28A0092B-C50C-407E-A947-70E740481C1C}">
                <a14:useLocalDpi xmlns:a14="http://schemas.microsoft.com/office/drawing/2010/main" val="0"/>
              </a:ext>
            </a:extLst>
          </a:blip>
          <a:srcRect l="18215" b="36608"/>
          <a:stretch/>
        </p:blipFill>
        <p:spPr bwMode="auto">
          <a:xfrm>
            <a:off x="179512" y="2348881"/>
            <a:ext cx="4536504" cy="3051808"/>
          </a:xfrm>
          <a:prstGeom prst="rect">
            <a:avLst/>
          </a:prstGeom>
          <a:noFill/>
          <a:ln>
            <a:noFill/>
          </a:ln>
          <a:extLst>
            <a:ext uri="{53640926-AAD7-44D8-BBD7-CCE9431645EC}">
              <a14:shadowObscured xmlns:a14="http://schemas.microsoft.com/office/drawing/2010/main"/>
            </a:ext>
          </a:extLst>
        </p:spPr>
      </p:pic>
      <p:pic>
        <p:nvPicPr>
          <p:cNvPr id="7" name="Picture 6" descr="D:\Users\Admin\Desktop\Cleaning\Windows 7 – How to properly uninstall programs_files\4056015_en_1.png"/>
          <p:cNvPicPr/>
          <p:nvPr/>
        </p:nvPicPr>
        <p:blipFill>
          <a:blip r:embed="rId3">
            <a:extLst>
              <a:ext uri="{28A0092B-C50C-407E-A947-70E740481C1C}">
                <a14:useLocalDpi xmlns:a14="http://schemas.microsoft.com/office/drawing/2010/main" val="0"/>
              </a:ext>
            </a:extLst>
          </a:blip>
          <a:srcRect/>
          <a:stretch>
            <a:fillRect/>
          </a:stretch>
        </p:blipFill>
        <p:spPr bwMode="auto">
          <a:xfrm>
            <a:off x="5184721" y="2147709"/>
            <a:ext cx="3888434" cy="3312370"/>
          </a:xfrm>
          <a:prstGeom prst="rect">
            <a:avLst/>
          </a:prstGeom>
          <a:noFill/>
          <a:ln>
            <a:noFill/>
          </a:ln>
        </p:spPr>
      </p:pic>
    </p:spTree>
    <p:extLst>
      <p:ext uri="{BB962C8B-B14F-4D97-AF65-F5344CB8AC3E}">
        <p14:creationId xmlns:p14="http://schemas.microsoft.com/office/powerpoint/2010/main" val="32427104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3.3.3 Installing and uninstalling system and application software</a:t>
            </a:r>
            <a:endParaRPr lang="en-GB" sz="3600" dirty="0"/>
          </a:p>
        </p:txBody>
      </p:sp>
      <p:sp>
        <p:nvSpPr>
          <p:cNvPr id="3" name="Content Placeholder 2"/>
          <p:cNvSpPr>
            <a:spLocks noGrp="1"/>
          </p:cNvSpPr>
          <p:nvPr>
            <p:ph idx="1"/>
          </p:nvPr>
        </p:nvSpPr>
        <p:spPr>
          <a:xfrm>
            <a:off x="0" y="1010436"/>
            <a:ext cx="9144000" cy="5586916"/>
          </a:xfrm>
        </p:spPr>
        <p:txBody>
          <a:bodyPr/>
          <a:lstStyle/>
          <a:p>
            <a:pPr marL="0" indent="0">
              <a:buNone/>
            </a:pPr>
            <a:r>
              <a:rPr lang="en-GB" sz="2400" b="1" dirty="0"/>
              <a:t>Uninstalling programs</a:t>
            </a:r>
          </a:p>
          <a:p>
            <a:pPr marL="914400" lvl="2" indent="0">
              <a:buNone/>
            </a:pPr>
            <a:r>
              <a:rPr lang="en-US" sz="3200" dirty="0"/>
              <a:t>Windows now starts the uninstall process. After completion you'll receive a status message, which you confirm by selecting OK.</a:t>
            </a:r>
            <a:endParaRPr lang="en-GB" sz="3200" dirty="0"/>
          </a:p>
          <a:p>
            <a:pPr marL="0" lvl="2" indent="0">
              <a:buNone/>
            </a:pPr>
            <a:endParaRPr lang="en-GB" dirty="0"/>
          </a:p>
          <a:p>
            <a:pPr marL="0" indent="0">
              <a:buNone/>
            </a:pPr>
            <a:endParaRPr lang="en-GB" sz="2000" b="1" dirty="0"/>
          </a:p>
        </p:txBody>
      </p:sp>
      <p:pic>
        <p:nvPicPr>
          <p:cNvPr id="8" name="Picture 7" descr="D:\Users\Admin\Desktop\Cleaning\Windows 7 – How to properly uninstall programs_files\4056016_en_1.png"/>
          <p:cNvPicPr/>
          <p:nvPr/>
        </p:nvPicPr>
        <p:blipFill rotWithShape="1">
          <a:blip r:embed="rId2">
            <a:extLst>
              <a:ext uri="{28A0092B-C50C-407E-A947-70E740481C1C}">
                <a14:useLocalDpi xmlns:a14="http://schemas.microsoft.com/office/drawing/2010/main" val="0"/>
              </a:ext>
            </a:extLst>
          </a:blip>
          <a:srcRect t="43096" b="16904"/>
          <a:stretch/>
        </p:blipFill>
        <p:spPr bwMode="auto">
          <a:xfrm>
            <a:off x="179512" y="3140968"/>
            <a:ext cx="8846143" cy="309634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62110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Advantages of Computer Literacy</a:t>
            </a:r>
            <a:endParaRPr lang="en-US" sz="3600" dirty="0"/>
          </a:p>
        </p:txBody>
      </p:sp>
      <p:pic>
        <p:nvPicPr>
          <p:cNvPr id="94210" name="Picture 2"/>
          <p:cNvPicPr>
            <a:picLocks noChangeAspect="1" noChangeArrowheads="1"/>
          </p:cNvPicPr>
          <p:nvPr/>
        </p:nvPicPr>
        <p:blipFill>
          <a:blip r:embed="rId2"/>
          <a:srcRect/>
          <a:stretch>
            <a:fillRect/>
          </a:stretch>
        </p:blipFill>
        <p:spPr bwMode="auto">
          <a:xfrm>
            <a:off x="1928794" y="966807"/>
            <a:ext cx="7215206" cy="5248275"/>
          </a:xfrm>
          <a:prstGeom prst="rect">
            <a:avLst/>
          </a:prstGeom>
          <a:noFill/>
          <a:ln w="9525">
            <a:noFill/>
            <a:miter lim="800000"/>
            <a:headEnd/>
            <a:tailEnd/>
          </a:ln>
          <a:effectLst/>
        </p:spPr>
      </p:pic>
      <p:sp>
        <p:nvSpPr>
          <p:cNvPr id="6" name="Content Placeholder 5"/>
          <p:cNvSpPr>
            <a:spLocks noGrp="1"/>
          </p:cNvSpPr>
          <p:nvPr>
            <p:ph idx="1"/>
          </p:nvPr>
        </p:nvSpPr>
        <p:spPr>
          <a:xfrm>
            <a:off x="0" y="1071546"/>
            <a:ext cx="1928794" cy="5357850"/>
          </a:xfrm>
        </p:spPr>
        <p:txBody>
          <a:bodyPr/>
          <a:lstStyle/>
          <a:p>
            <a:pPr marL="0" indent="0">
              <a:buNone/>
            </a:pPr>
            <a:r>
              <a:rPr lang="en-GB" sz="2700" dirty="0"/>
              <a:t>Map showing global distribution of computers per 100 people. An illustration of </a:t>
            </a:r>
            <a:r>
              <a:rPr lang="en-GB" sz="2700" b="1" dirty="0"/>
              <a:t>digital divide </a:t>
            </a:r>
            <a:r>
              <a:rPr lang="en-GB" sz="2700" dirty="0"/>
              <a:t>at the country level.</a:t>
            </a:r>
            <a:endParaRPr lang="en-US" sz="2700" dirty="0"/>
          </a:p>
        </p:txBody>
      </p:sp>
    </p:spTree>
    <p:extLst>
      <p:ext uri="{BB962C8B-B14F-4D97-AF65-F5344CB8AC3E}">
        <p14:creationId xmlns:p14="http://schemas.microsoft.com/office/powerpoint/2010/main" val="37251185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3.3.4 Updating and Upgrading of </a:t>
            </a:r>
            <a:r>
              <a:rPr lang="en-US" sz="3600" b="1" dirty="0" err="1"/>
              <a:t>softwares</a:t>
            </a:r>
            <a:endParaRPr lang="en-GB" sz="3600" b="1" dirty="0"/>
          </a:p>
        </p:txBody>
      </p:sp>
      <p:sp>
        <p:nvSpPr>
          <p:cNvPr id="3" name="Content Placeholder 2"/>
          <p:cNvSpPr>
            <a:spLocks noGrp="1"/>
          </p:cNvSpPr>
          <p:nvPr>
            <p:ph idx="1"/>
          </p:nvPr>
        </p:nvSpPr>
        <p:spPr>
          <a:xfrm>
            <a:off x="0" y="1010436"/>
            <a:ext cx="9144000" cy="5586916"/>
          </a:xfrm>
        </p:spPr>
        <p:txBody>
          <a:bodyPr/>
          <a:lstStyle/>
          <a:p>
            <a:r>
              <a:rPr lang="en-GB" sz="2400" b="1" dirty="0"/>
              <a:t>Software Updates </a:t>
            </a:r>
            <a:r>
              <a:rPr lang="en-GB" sz="2400" b="1" dirty="0" err="1"/>
              <a:t>vs</a:t>
            </a:r>
            <a:r>
              <a:rPr lang="en-GB" sz="2400" b="1" dirty="0"/>
              <a:t> Upgrades</a:t>
            </a:r>
            <a:endParaRPr lang="en-GB" sz="2400" dirty="0"/>
          </a:p>
          <a:p>
            <a:r>
              <a:rPr lang="en-GB" sz="2400" dirty="0"/>
              <a:t>Updates in computer software are patches of code that are released in order to address certain issues or to activate specific functionalities. </a:t>
            </a:r>
          </a:p>
          <a:p>
            <a:r>
              <a:rPr lang="en-US" sz="2400" dirty="0"/>
              <a:t>While </a:t>
            </a:r>
            <a:endParaRPr lang="en-GB" sz="2400" dirty="0"/>
          </a:p>
          <a:p>
            <a:r>
              <a:rPr lang="en-GB" sz="2400" dirty="0"/>
              <a:t>An upgrade is the act of replacing your product with a newer, and often more superior, version or similar product.</a:t>
            </a:r>
          </a:p>
          <a:p>
            <a:r>
              <a:rPr lang="en-GB" sz="2400" dirty="0"/>
              <a:t> Therefore, an update modifies your current product while an upgrade totally replaces it.</a:t>
            </a:r>
          </a:p>
          <a:p>
            <a:endParaRPr lang="en-GB" sz="2400" dirty="0"/>
          </a:p>
          <a:p>
            <a:r>
              <a:rPr lang="en-GB" sz="2400" dirty="0"/>
              <a:t>The need to release an update stems from the fact that there are certain problems that are not apparent before the product is released. The manufacturer only discovers the problems once users report and request for help. </a:t>
            </a:r>
          </a:p>
          <a:p>
            <a:endParaRPr lang="en-GB" sz="2400" dirty="0"/>
          </a:p>
        </p:txBody>
      </p:sp>
    </p:spTree>
    <p:extLst>
      <p:ext uri="{BB962C8B-B14F-4D97-AF65-F5344CB8AC3E}">
        <p14:creationId xmlns:p14="http://schemas.microsoft.com/office/powerpoint/2010/main" val="13099718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3.3.4 Updating and Upgrading of </a:t>
            </a:r>
            <a:r>
              <a:rPr lang="en-US" sz="3600" b="1" dirty="0" err="1"/>
              <a:t>softwares</a:t>
            </a:r>
            <a:endParaRPr lang="en-GB" sz="3600" b="1" dirty="0"/>
          </a:p>
        </p:txBody>
      </p:sp>
      <p:sp>
        <p:nvSpPr>
          <p:cNvPr id="3" name="Content Placeholder 2"/>
          <p:cNvSpPr>
            <a:spLocks noGrp="1"/>
          </p:cNvSpPr>
          <p:nvPr>
            <p:ph idx="1"/>
          </p:nvPr>
        </p:nvSpPr>
        <p:spPr>
          <a:xfrm>
            <a:off x="0" y="1010436"/>
            <a:ext cx="9144000" cy="5586916"/>
          </a:xfrm>
        </p:spPr>
        <p:txBody>
          <a:bodyPr/>
          <a:lstStyle/>
          <a:p>
            <a:pPr marL="0" indent="0">
              <a:buNone/>
            </a:pPr>
            <a:r>
              <a:rPr lang="en-GB" sz="2400" b="1" dirty="0"/>
              <a:t>Software Updates </a:t>
            </a:r>
            <a:r>
              <a:rPr lang="en-GB" sz="2400" b="1" dirty="0" err="1"/>
              <a:t>vs</a:t>
            </a:r>
            <a:r>
              <a:rPr lang="en-GB" sz="2400" b="1" dirty="0"/>
              <a:t> Upgrades</a:t>
            </a:r>
            <a:endParaRPr lang="en-GB" sz="2400" dirty="0"/>
          </a:p>
          <a:p>
            <a:r>
              <a:rPr lang="en-GB" sz="2400" b="1" dirty="0"/>
              <a:t>Key differences</a:t>
            </a:r>
            <a:r>
              <a:rPr lang="en-GB" sz="2400" dirty="0"/>
              <a:t>:</a:t>
            </a:r>
          </a:p>
          <a:p>
            <a:r>
              <a:rPr lang="en-GB" sz="2400" dirty="0"/>
              <a:t>1. An update is a patch that is made available after the product has been released, often to solve problems or glitches, while an upgrade is the replacement of an older version of one product to a newer one. </a:t>
            </a:r>
            <a:r>
              <a:rPr lang="en-GB" sz="2400" dirty="0" err="1"/>
              <a:t>i.e</a:t>
            </a:r>
            <a:r>
              <a:rPr lang="en-GB" sz="2400" dirty="0"/>
              <a:t> </a:t>
            </a:r>
            <a:r>
              <a:rPr lang="en-GB" sz="2400" b="1" i="1" dirty="0"/>
              <a:t>Update = a new release while Upgrade = a new version</a:t>
            </a:r>
            <a:r>
              <a:rPr lang="en-GB" sz="2400" i="1" dirty="0"/>
              <a:t>.</a:t>
            </a:r>
            <a:endParaRPr lang="en-GB" sz="2400" dirty="0"/>
          </a:p>
          <a:p>
            <a:r>
              <a:rPr lang="en-GB" sz="2400" dirty="0"/>
              <a:t>2. When it comes to the frequency, upgrades happen a lot less often compared to updates. A necessary part of an upgrade is the addition of new features; the development of which takes time, unlike updates which are usually patches released quickly.</a:t>
            </a:r>
          </a:p>
          <a:p>
            <a:r>
              <a:rPr lang="en-GB" sz="2400" dirty="0"/>
              <a:t>3. Updates are often free while an upgrade normally costs money.</a:t>
            </a:r>
          </a:p>
          <a:p>
            <a:r>
              <a:rPr lang="en-GB" sz="2400" dirty="0"/>
              <a:t>4. Updates are often mandatory / critical while upgrades are optional.</a:t>
            </a:r>
          </a:p>
          <a:p>
            <a:r>
              <a:rPr lang="en-GB" sz="2400" b="1" dirty="0"/>
              <a:t>Discussion </a:t>
            </a:r>
            <a:r>
              <a:rPr lang="en-GB" sz="2400" b="1" dirty="0" err="1"/>
              <a:t>Qn</a:t>
            </a:r>
            <a:r>
              <a:rPr lang="en-GB" sz="2400" b="1" dirty="0"/>
              <a:t>:</a:t>
            </a:r>
            <a:r>
              <a:rPr lang="en-GB" sz="2400" dirty="0"/>
              <a:t> </a:t>
            </a:r>
            <a:r>
              <a:rPr lang="en-GB" sz="2400" i="1" dirty="0"/>
              <a:t>What are the major advantages of keeping software solutions up to date?</a:t>
            </a:r>
            <a:endParaRPr lang="en-GB" sz="2400" dirty="0"/>
          </a:p>
          <a:p>
            <a:endParaRPr lang="en-GB" sz="2400" dirty="0"/>
          </a:p>
        </p:txBody>
      </p:sp>
    </p:spTree>
    <p:extLst>
      <p:ext uri="{BB962C8B-B14F-4D97-AF65-F5344CB8AC3E}">
        <p14:creationId xmlns:p14="http://schemas.microsoft.com/office/powerpoint/2010/main" val="16280784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3.3.5 Troubleshooting on computers</a:t>
            </a:r>
            <a:endParaRPr lang="en-GB" sz="3600" b="1" dirty="0"/>
          </a:p>
        </p:txBody>
      </p:sp>
      <p:sp>
        <p:nvSpPr>
          <p:cNvPr id="3" name="Content Placeholder 2"/>
          <p:cNvSpPr>
            <a:spLocks noGrp="1"/>
          </p:cNvSpPr>
          <p:nvPr>
            <p:ph idx="1"/>
          </p:nvPr>
        </p:nvSpPr>
        <p:spPr>
          <a:xfrm>
            <a:off x="0" y="1010436"/>
            <a:ext cx="9144000" cy="5586916"/>
          </a:xfrm>
        </p:spPr>
        <p:txBody>
          <a:bodyPr/>
          <a:lstStyle/>
          <a:p>
            <a:r>
              <a:rPr lang="en-GB" sz="2800" dirty="0"/>
              <a:t>Troubleshooting means identifying, diagnosing and correcting hardware and software problems that may arise when operating a computer system. Troubleshooting computers can be a little frustrating and a little tricky. With so many parts and software installed, any number of things can go wrong.</a:t>
            </a:r>
          </a:p>
          <a:p>
            <a:r>
              <a:rPr lang="en-GB" sz="2800" dirty="0"/>
              <a:t>There are many things that can go wrong with a computer, but the basic principle of troubleshooting computers is that always start with the simple checks. There's a tendency to assume that when something happens it's always due to a major problem, when all it could be is a loose cable or something else minor.</a:t>
            </a:r>
          </a:p>
          <a:p>
            <a:endParaRPr lang="en-GB" sz="2800" dirty="0"/>
          </a:p>
        </p:txBody>
      </p:sp>
    </p:spTree>
    <p:extLst>
      <p:ext uri="{BB962C8B-B14F-4D97-AF65-F5344CB8AC3E}">
        <p14:creationId xmlns:p14="http://schemas.microsoft.com/office/powerpoint/2010/main" val="39238531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3.3.5 Troubleshooting on computers</a:t>
            </a:r>
            <a:endParaRPr lang="en-GB" sz="3600" b="1" dirty="0"/>
          </a:p>
        </p:txBody>
      </p:sp>
      <p:sp>
        <p:nvSpPr>
          <p:cNvPr id="3" name="Content Placeholder 2"/>
          <p:cNvSpPr>
            <a:spLocks noGrp="1"/>
          </p:cNvSpPr>
          <p:nvPr>
            <p:ph idx="1"/>
          </p:nvPr>
        </p:nvSpPr>
        <p:spPr>
          <a:xfrm>
            <a:off x="0" y="908720"/>
            <a:ext cx="9144000" cy="5586916"/>
          </a:xfrm>
        </p:spPr>
        <p:txBody>
          <a:bodyPr/>
          <a:lstStyle/>
          <a:p>
            <a:pPr marL="0" indent="0">
              <a:buNone/>
            </a:pPr>
            <a:r>
              <a:rPr lang="en-GB" sz="2800" b="1" dirty="0"/>
              <a:t>Basic Troubleshooting Steps </a:t>
            </a:r>
            <a:endParaRPr lang="en-GB" sz="2800" dirty="0"/>
          </a:p>
          <a:p>
            <a:pPr marL="457200" lvl="0" indent="-457200">
              <a:buFont typeface="+mj-lt"/>
              <a:buAutoNum type="arabicPeriod"/>
            </a:pPr>
            <a:r>
              <a:rPr lang="en-GB" sz="2200" dirty="0"/>
              <a:t>Close open programs and windows you are not currently using. </a:t>
            </a:r>
          </a:p>
          <a:p>
            <a:pPr marL="457200" lvl="0" indent="-457200">
              <a:buFont typeface="+mj-lt"/>
              <a:buAutoNum type="arabicPeriod"/>
            </a:pPr>
            <a:r>
              <a:rPr lang="en-GB" sz="2200" dirty="0"/>
              <a:t>Make sure all of your cords are connected properly. </a:t>
            </a:r>
          </a:p>
          <a:p>
            <a:pPr marL="457200" lvl="0" indent="-457200">
              <a:buFont typeface="+mj-lt"/>
              <a:buAutoNum type="arabicPeriod"/>
            </a:pPr>
            <a:r>
              <a:rPr lang="en-GB" sz="2200" dirty="0"/>
              <a:t>Try to repeat the sequence of commands you performed before the problem occurred. See if this causes the same response by your computer. </a:t>
            </a:r>
          </a:p>
          <a:p>
            <a:pPr marL="457200" lvl="0" indent="-457200">
              <a:buFont typeface="+mj-lt"/>
              <a:buAutoNum type="arabicPeriod"/>
            </a:pPr>
            <a:r>
              <a:rPr lang="en-GB" sz="2200" dirty="0"/>
              <a:t>Press the F1 key to access the Help window. You can search for a solution to your problem once the Help window appears. </a:t>
            </a:r>
          </a:p>
          <a:p>
            <a:pPr marL="457200" lvl="0" indent="-457200">
              <a:buFont typeface="+mj-lt"/>
              <a:buAutoNum type="arabicPeriod"/>
            </a:pPr>
            <a:r>
              <a:rPr lang="en-GB" sz="2200" dirty="0"/>
              <a:t>If there is an error message, record the full message for future reference. </a:t>
            </a:r>
          </a:p>
          <a:p>
            <a:pPr marL="457200" lvl="0" indent="-457200">
              <a:buFont typeface="+mj-lt"/>
              <a:buAutoNum type="arabicPeriod"/>
            </a:pPr>
            <a:r>
              <a:rPr lang="en-GB" sz="2200" dirty="0"/>
              <a:t>Restart your computer to see if it clears the problem. To restart your computer, open the start window and select the Restart button instead of the Log Off button. </a:t>
            </a:r>
          </a:p>
          <a:p>
            <a:pPr marL="457200" lvl="0" indent="-457200">
              <a:buFont typeface="+mj-lt"/>
              <a:buAutoNum type="arabicPeriod"/>
            </a:pPr>
            <a:r>
              <a:rPr lang="en-GB" sz="2200" dirty="0"/>
              <a:t>If restarting the computer does not clear the problem, shut down the computer and then start it back up again. </a:t>
            </a:r>
          </a:p>
          <a:p>
            <a:pPr marL="457200" lvl="0" indent="-457200">
              <a:buFont typeface="+mj-lt"/>
              <a:buAutoNum type="arabicPeriod"/>
            </a:pPr>
            <a:r>
              <a:rPr lang="en-GB" sz="2200" dirty="0"/>
              <a:t>If the issue is still not resolved, check the common technology issues below or call your system administrator. </a:t>
            </a:r>
          </a:p>
        </p:txBody>
      </p:sp>
    </p:spTree>
    <p:extLst>
      <p:ext uri="{BB962C8B-B14F-4D97-AF65-F5344CB8AC3E}">
        <p14:creationId xmlns:p14="http://schemas.microsoft.com/office/powerpoint/2010/main" val="13626591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3.3.5 Troubleshooting on computers</a:t>
            </a:r>
            <a:endParaRPr lang="en-GB" sz="3600" b="1" dirty="0"/>
          </a:p>
        </p:txBody>
      </p:sp>
      <p:sp>
        <p:nvSpPr>
          <p:cNvPr id="3" name="Content Placeholder 2"/>
          <p:cNvSpPr>
            <a:spLocks noGrp="1"/>
          </p:cNvSpPr>
          <p:nvPr>
            <p:ph idx="1"/>
          </p:nvPr>
        </p:nvSpPr>
        <p:spPr>
          <a:xfrm>
            <a:off x="0" y="908720"/>
            <a:ext cx="9144000" cy="5586916"/>
          </a:xfrm>
        </p:spPr>
        <p:txBody>
          <a:bodyPr/>
          <a:lstStyle/>
          <a:p>
            <a:pPr marL="0" indent="0">
              <a:buNone/>
            </a:pPr>
            <a:r>
              <a:rPr lang="en-GB" sz="2400" b="1" dirty="0"/>
              <a:t>Troubleshooting Common Technology Issues </a:t>
            </a:r>
            <a:endParaRPr lang="en-GB" sz="2800" dirty="0"/>
          </a:p>
          <a:p>
            <a:r>
              <a:rPr lang="en-GB" sz="2800" b="1" dirty="0"/>
              <a:t>Issue: The printer is not working. </a:t>
            </a:r>
            <a:endParaRPr lang="en-GB" dirty="0"/>
          </a:p>
          <a:p>
            <a:pPr lvl="1"/>
            <a:r>
              <a:rPr lang="en-GB" sz="2400" dirty="0"/>
              <a:t>Check if the printer is turned on. If not, turn it on and try again.  </a:t>
            </a:r>
            <a:endParaRPr lang="en-GB" dirty="0"/>
          </a:p>
          <a:p>
            <a:pPr lvl="1"/>
            <a:r>
              <a:rPr lang="en-GB" sz="2400" dirty="0"/>
              <a:t>Check if the printer has paper. If not, put paper in the paper tray and try printing again. </a:t>
            </a:r>
            <a:endParaRPr lang="en-GB" dirty="0"/>
          </a:p>
          <a:p>
            <a:pPr lvl="1"/>
            <a:r>
              <a:rPr lang="en-GB" sz="2400" dirty="0"/>
              <a:t>Check if the printer has a paper jam. If so, remove the paper, close the printer, and try printing again. </a:t>
            </a:r>
            <a:endParaRPr lang="en-GB" dirty="0"/>
          </a:p>
          <a:p>
            <a:pPr lvl="1"/>
            <a:r>
              <a:rPr lang="en-GB" sz="2400" dirty="0"/>
              <a:t>Ensure that all printer cables are properly connected.  </a:t>
            </a:r>
            <a:endParaRPr lang="en-GB" dirty="0"/>
          </a:p>
          <a:p>
            <a:pPr lvl="1"/>
            <a:r>
              <a:rPr lang="en-GB" sz="2400" dirty="0"/>
              <a:t>Turn off the printer and turn on again.  </a:t>
            </a:r>
            <a:endParaRPr lang="en-GB" dirty="0"/>
          </a:p>
          <a:p>
            <a:pPr lvl="1"/>
            <a:r>
              <a:rPr lang="en-GB" sz="2400" dirty="0"/>
              <a:t>Check to see if a new printer driver is needed. Do this by going to the manufacturer’s website to search for your printer model and checking for any updated driver. Seek assistance from your system administrator before installing any drivers.  </a:t>
            </a:r>
            <a:endParaRPr lang="en-GB" dirty="0"/>
          </a:p>
        </p:txBody>
      </p:sp>
    </p:spTree>
    <p:extLst>
      <p:ext uri="{BB962C8B-B14F-4D97-AF65-F5344CB8AC3E}">
        <p14:creationId xmlns:p14="http://schemas.microsoft.com/office/powerpoint/2010/main" val="37859835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3.3.5 Troubleshooting on computers</a:t>
            </a:r>
            <a:endParaRPr lang="en-GB" sz="3600" b="1" dirty="0"/>
          </a:p>
        </p:txBody>
      </p:sp>
      <p:sp>
        <p:nvSpPr>
          <p:cNvPr id="3" name="Content Placeholder 2"/>
          <p:cNvSpPr>
            <a:spLocks noGrp="1"/>
          </p:cNvSpPr>
          <p:nvPr>
            <p:ph idx="1"/>
          </p:nvPr>
        </p:nvSpPr>
        <p:spPr>
          <a:xfrm>
            <a:off x="0" y="908720"/>
            <a:ext cx="9144000" cy="5586916"/>
          </a:xfrm>
        </p:spPr>
        <p:txBody>
          <a:bodyPr/>
          <a:lstStyle/>
          <a:p>
            <a:pPr marL="0" indent="0">
              <a:buNone/>
            </a:pPr>
            <a:r>
              <a:rPr lang="en-GB" sz="2400" b="1" dirty="0"/>
              <a:t>Troubleshooting Common Technology Issues </a:t>
            </a:r>
            <a:endParaRPr lang="en-GB" sz="2800" dirty="0"/>
          </a:p>
          <a:p>
            <a:r>
              <a:rPr lang="en-GB" b="1" dirty="0"/>
              <a:t>Issue: The computer is frozen. A program is not responding. </a:t>
            </a:r>
            <a:endParaRPr lang="en-GB" sz="3600" dirty="0"/>
          </a:p>
          <a:p>
            <a:pPr lvl="1"/>
            <a:r>
              <a:rPr lang="en-GB" dirty="0"/>
              <a:t>Push the Ctrl, Alt, and Delete keys at the same time. Then, start the Task Manager, highlight the program’s name, and hit the End Task button. </a:t>
            </a:r>
            <a:endParaRPr lang="en-GB" sz="3200" dirty="0"/>
          </a:p>
          <a:p>
            <a:pPr lvl="1"/>
            <a:r>
              <a:rPr lang="en-GB" dirty="0"/>
              <a:t>Perform a hard reboot by simply pressing the on/off button to turn off the computer manually. This action should only be done as a last resort if you have an unresponsive program or critical error. This process could cause data loss or corruption.  	Once the computer is responding again, run a virus check. </a:t>
            </a:r>
            <a:endParaRPr lang="en-GB" sz="3200" dirty="0"/>
          </a:p>
        </p:txBody>
      </p:sp>
    </p:spTree>
    <p:extLst>
      <p:ext uri="{BB962C8B-B14F-4D97-AF65-F5344CB8AC3E}">
        <p14:creationId xmlns:p14="http://schemas.microsoft.com/office/powerpoint/2010/main" val="11873739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3.3.5 Troubleshooting on computers</a:t>
            </a:r>
            <a:endParaRPr lang="en-GB" sz="3600" b="1" dirty="0"/>
          </a:p>
        </p:txBody>
      </p:sp>
      <p:sp>
        <p:nvSpPr>
          <p:cNvPr id="3" name="Content Placeholder 2"/>
          <p:cNvSpPr>
            <a:spLocks noGrp="1"/>
          </p:cNvSpPr>
          <p:nvPr>
            <p:ph idx="1"/>
          </p:nvPr>
        </p:nvSpPr>
        <p:spPr>
          <a:xfrm>
            <a:off x="0" y="908720"/>
            <a:ext cx="9144000" cy="5586916"/>
          </a:xfrm>
        </p:spPr>
        <p:txBody>
          <a:bodyPr/>
          <a:lstStyle/>
          <a:p>
            <a:pPr marL="0" indent="0">
              <a:buNone/>
            </a:pPr>
            <a:r>
              <a:rPr lang="en-GB" sz="2400" b="1" dirty="0"/>
              <a:t>Troubleshooting Common Technology Issues </a:t>
            </a:r>
            <a:endParaRPr lang="en-GB" sz="2800" dirty="0"/>
          </a:p>
          <a:p>
            <a:r>
              <a:rPr lang="en-GB" b="1" dirty="0"/>
              <a:t>Issue: The keyboard is not working. </a:t>
            </a:r>
            <a:endParaRPr lang="en-GB" sz="3600" dirty="0"/>
          </a:p>
          <a:p>
            <a:pPr lvl="1"/>
            <a:r>
              <a:rPr lang="en-GB" dirty="0"/>
              <a:t>Make sure the keyboard is connected to the computer. If not, connect it to the computer. </a:t>
            </a:r>
            <a:endParaRPr lang="en-GB" sz="3200" dirty="0"/>
          </a:p>
          <a:p>
            <a:pPr lvl="1"/>
            <a:r>
              <a:rPr lang="en-GB" dirty="0"/>
              <a:t>If you are using a wireless keyboard, try changing the batteries. </a:t>
            </a:r>
            <a:endParaRPr lang="en-GB" sz="3200" dirty="0"/>
          </a:p>
          <a:p>
            <a:pPr lvl="1"/>
            <a:r>
              <a:rPr lang="en-GB" dirty="0"/>
              <a:t>If one of the keys on your keyboard gets stuck, turn the computer off and clean with a damp cloth. </a:t>
            </a:r>
            <a:endParaRPr lang="en-GB" sz="3200" dirty="0"/>
          </a:p>
          <a:p>
            <a:pPr lvl="1"/>
            <a:r>
              <a:rPr lang="en-GB" dirty="0"/>
              <a:t>Use the mouse to restart the computer. </a:t>
            </a:r>
            <a:endParaRPr lang="en-GB" sz="3200" dirty="0"/>
          </a:p>
        </p:txBody>
      </p:sp>
    </p:spTree>
    <p:extLst>
      <p:ext uri="{BB962C8B-B14F-4D97-AF65-F5344CB8AC3E}">
        <p14:creationId xmlns:p14="http://schemas.microsoft.com/office/powerpoint/2010/main" val="29030186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3.3.5 Troubleshooting on computers</a:t>
            </a:r>
            <a:endParaRPr lang="en-GB" sz="3600" b="1" dirty="0"/>
          </a:p>
        </p:txBody>
      </p:sp>
      <p:sp>
        <p:nvSpPr>
          <p:cNvPr id="3" name="Content Placeholder 2"/>
          <p:cNvSpPr>
            <a:spLocks noGrp="1"/>
          </p:cNvSpPr>
          <p:nvPr>
            <p:ph idx="1"/>
          </p:nvPr>
        </p:nvSpPr>
        <p:spPr>
          <a:xfrm>
            <a:off x="0" y="908720"/>
            <a:ext cx="9144000" cy="5586916"/>
          </a:xfrm>
        </p:spPr>
        <p:txBody>
          <a:bodyPr/>
          <a:lstStyle/>
          <a:p>
            <a:pPr marL="0" indent="0">
              <a:buNone/>
            </a:pPr>
            <a:r>
              <a:rPr lang="en-GB" sz="2400" b="1" dirty="0"/>
              <a:t>Troubleshooting Common Technology Issues </a:t>
            </a:r>
            <a:endParaRPr lang="en-GB" sz="2800" dirty="0"/>
          </a:p>
          <a:p>
            <a:r>
              <a:rPr lang="en-GB" b="1" dirty="0"/>
              <a:t>Issue: New hardware or software is working incorrectly. </a:t>
            </a:r>
            <a:endParaRPr lang="en-GB" sz="3600" dirty="0"/>
          </a:p>
          <a:p>
            <a:pPr lvl="1"/>
            <a:r>
              <a:rPr lang="en-GB" dirty="0"/>
              <a:t>Verify your computer meets the requirements of the program or utility. </a:t>
            </a:r>
            <a:endParaRPr lang="en-GB" sz="3200" dirty="0"/>
          </a:p>
          <a:p>
            <a:pPr lvl="1"/>
            <a:r>
              <a:rPr lang="en-GB" dirty="0"/>
              <a:t>Uninstall and install the program. </a:t>
            </a:r>
            <a:endParaRPr lang="en-GB" sz="3200" dirty="0"/>
          </a:p>
          <a:p>
            <a:pPr lvl="1"/>
            <a:r>
              <a:rPr lang="en-GB" dirty="0"/>
              <a:t>There could be a conflict with another installed program and you should contact your system administrator. </a:t>
            </a:r>
            <a:endParaRPr lang="en-GB" sz="3200" dirty="0"/>
          </a:p>
        </p:txBody>
      </p:sp>
    </p:spTree>
    <p:extLst>
      <p:ext uri="{BB962C8B-B14F-4D97-AF65-F5344CB8AC3E}">
        <p14:creationId xmlns:p14="http://schemas.microsoft.com/office/powerpoint/2010/main" val="12916328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3.3.5 Troubleshooting on computers</a:t>
            </a:r>
            <a:endParaRPr lang="en-GB" sz="3600" b="1" dirty="0"/>
          </a:p>
        </p:txBody>
      </p:sp>
      <p:sp>
        <p:nvSpPr>
          <p:cNvPr id="3" name="Content Placeholder 2"/>
          <p:cNvSpPr>
            <a:spLocks noGrp="1"/>
          </p:cNvSpPr>
          <p:nvPr>
            <p:ph idx="1"/>
          </p:nvPr>
        </p:nvSpPr>
        <p:spPr>
          <a:xfrm>
            <a:off x="0" y="908720"/>
            <a:ext cx="9144000" cy="5586916"/>
          </a:xfrm>
        </p:spPr>
        <p:txBody>
          <a:bodyPr/>
          <a:lstStyle/>
          <a:p>
            <a:pPr marL="0" indent="0">
              <a:buNone/>
            </a:pPr>
            <a:r>
              <a:rPr lang="en-GB" sz="2400" b="1" dirty="0"/>
              <a:t>Troubleshooting Common Technology Issues </a:t>
            </a:r>
            <a:endParaRPr lang="en-GB" sz="2800" dirty="0"/>
          </a:p>
          <a:p>
            <a:r>
              <a:rPr lang="en-GB" b="1" dirty="0"/>
              <a:t>Issue: The mouse is not working correctly. </a:t>
            </a:r>
            <a:endParaRPr lang="en-GB" sz="3600" dirty="0"/>
          </a:p>
          <a:p>
            <a:pPr lvl="1"/>
            <a:r>
              <a:rPr lang="en-GB" dirty="0"/>
              <a:t>Check if the mouse is securely plugged into the computer. If not, plug it in completely. </a:t>
            </a:r>
            <a:endParaRPr lang="en-GB" sz="3200" dirty="0"/>
          </a:p>
          <a:p>
            <a:pPr lvl="1"/>
            <a:r>
              <a:rPr lang="en-GB" dirty="0"/>
              <a:t>Check to see if the cord has been damaged. If so, the mouse may need replacing.  </a:t>
            </a:r>
            <a:endParaRPr lang="en-GB" sz="3200" dirty="0"/>
          </a:p>
          <a:p>
            <a:pPr lvl="1"/>
            <a:r>
              <a:rPr lang="en-GB" dirty="0"/>
              <a:t>If you are using a cordless mouse, try pushing the connection button on the underside of the mouse to </a:t>
            </a:r>
            <a:r>
              <a:rPr lang="en-GB" dirty="0" err="1"/>
              <a:t>reestablish</a:t>
            </a:r>
            <a:r>
              <a:rPr lang="en-GB" dirty="0"/>
              <a:t> a connection. </a:t>
            </a:r>
            <a:endParaRPr lang="en-GB" sz="3200" dirty="0"/>
          </a:p>
          <a:p>
            <a:pPr lvl="1"/>
            <a:r>
              <a:rPr lang="en-GB" dirty="0"/>
              <a:t>Clean the mouse, especially on the bottom. </a:t>
            </a:r>
            <a:endParaRPr lang="en-GB" sz="3200" dirty="0"/>
          </a:p>
        </p:txBody>
      </p:sp>
    </p:spTree>
    <p:extLst>
      <p:ext uri="{BB962C8B-B14F-4D97-AF65-F5344CB8AC3E}">
        <p14:creationId xmlns:p14="http://schemas.microsoft.com/office/powerpoint/2010/main" val="5374858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3.3.5 Troubleshooting on computers</a:t>
            </a:r>
            <a:endParaRPr lang="en-GB" sz="3600" b="1" dirty="0"/>
          </a:p>
        </p:txBody>
      </p:sp>
      <p:sp>
        <p:nvSpPr>
          <p:cNvPr id="3" name="Content Placeholder 2"/>
          <p:cNvSpPr>
            <a:spLocks noGrp="1"/>
          </p:cNvSpPr>
          <p:nvPr>
            <p:ph idx="1"/>
          </p:nvPr>
        </p:nvSpPr>
        <p:spPr>
          <a:xfrm>
            <a:off x="0" y="908720"/>
            <a:ext cx="9144000" cy="5586916"/>
          </a:xfrm>
        </p:spPr>
        <p:txBody>
          <a:bodyPr/>
          <a:lstStyle/>
          <a:p>
            <a:pPr marL="0" indent="0">
              <a:spcBef>
                <a:spcPts val="0"/>
              </a:spcBef>
              <a:buNone/>
            </a:pPr>
            <a:r>
              <a:rPr lang="en-GB" sz="2400" b="1" dirty="0"/>
              <a:t>Troubleshooting Common Technology Issues </a:t>
            </a:r>
            <a:endParaRPr lang="en-GB" sz="2800" dirty="0"/>
          </a:p>
          <a:p>
            <a:pPr>
              <a:spcBef>
                <a:spcPts val="0"/>
              </a:spcBef>
            </a:pPr>
            <a:r>
              <a:rPr lang="en-GB" b="1" dirty="0"/>
              <a:t>Issue: The computer is slow. </a:t>
            </a:r>
            <a:endParaRPr lang="en-GB" sz="3600" dirty="0"/>
          </a:p>
          <a:p>
            <a:pPr lvl="1">
              <a:spcBef>
                <a:spcPts val="0"/>
              </a:spcBef>
            </a:pPr>
            <a:r>
              <a:rPr lang="en-GB" sz="2400" dirty="0"/>
              <a:t>Free some space where necessary. There should be at least 200-500 MB of free hard drive space.: </a:t>
            </a:r>
            <a:endParaRPr lang="en-GB" dirty="0"/>
          </a:p>
          <a:p>
            <a:pPr lvl="2">
              <a:spcBef>
                <a:spcPts val="0"/>
              </a:spcBef>
            </a:pPr>
            <a:r>
              <a:rPr lang="en-GB" sz="2000" b="1" dirty="0"/>
              <a:t>Empty your recycle bin</a:t>
            </a:r>
            <a:r>
              <a:rPr lang="en-GB" sz="2000" dirty="0"/>
              <a:t>. </a:t>
            </a:r>
            <a:endParaRPr lang="en-GB" dirty="0"/>
          </a:p>
          <a:p>
            <a:pPr lvl="2">
              <a:spcBef>
                <a:spcPts val="0"/>
              </a:spcBef>
            </a:pPr>
            <a:r>
              <a:rPr lang="en-GB" sz="2000" dirty="0"/>
              <a:t>Images and videos take up a lot of space, so consider moving those to an </a:t>
            </a:r>
            <a:r>
              <a:rPr lang="en-GB" sz="2000" b="1" dirty="0"/>
              <a:t>external drive</a:t>
            </a:r>
            <a:r>
              <a:rPr lang="en-GB" sz="2000" dirty="0"/>
              <a:t>. </a:t>
            </a:r>
            <a:endParaRPr lang="en-GB" dirty="0"/>
          </a:p>
          <a:p>
            <a:pPr lvl="2">
              <a:spcBef>
                <a:spcPts val="0"/>
              </a:spcBef>
            </a:pPr>
            <a:r>
              <a:rPr lang="en-GB" sz="2000" b="1" dirty="0"/>
              <a:t>Remove temporary files</a:t>
            </a:r>
            <a:r>
              <a:rPr lang="en-GB" sz="2000" dirty="0"/>
              <a:t> from the Internet.  </a:t>
            </a:r>
          </a:p>
          <a:p>
            <a:pPr lvl="2">
              <a:spcBef>
                <a:spcPts val="0"/>
              </a:spcBef>
            </a:pPr>
            <a:r>
              <a:rPr lang="en-GB" sz="2000" dirty="0"/>
              <a:t>Perform a </a:t>
            </a:r>
            <a:r>
              <a:rPr lang="en-GB" sz="2000" b="1" dirty="0"/>
              <a:t>disk </a:t>
            </a:r>
            <a:r>
              <a:rPr lang="en-GB" sz="2000" b="1" dirty="0" err="1"/>
              <a:t>cleanup</a:t>
            </a:r>
            <a:r>
              <a:rPr lang="en-GB" sz="2000" dirty="0"/>
              <a:t>. </a:t>
            </a:r>
          </a:p>
          <a:p>
            <a:pPr lvl="1">
              <a:spcBef>
                <a:spcPts val="0"/>
              </a:spcBef>
            </a:pPr>
            <a:r>
              <a:rPr lang="en-GB" sz="2400" dirty="0"/>
              <a:t>Run a virus scan to remove potential viruses that can slow down your computer. </a:t>
            </a:r>
          </a:p>
          <a:p>
            <a:pPr lvl="1">
              <a:spcBef>
                <a:spcPts val="0"/>
              </a:spcBef>
            </a:pPr>
            <a:r>
              <a:rPr lang="en-US" sz="2400" dirty="0"/>
              <a:t>Check and disable some background programs. You can do this by running the </a:t>
            </a:r>
            <a:r>
              <a:rPr lang="en-GB" sz="2400" dirty="0"/>
              <a:t>to run </a:t>
            </a:r>
            <a:r>
              <a:rPr lang="en-GB" sz="2400" dirty="0" err="1"/>
              <a:t>msconfig</a:t>
            </a:r>
            <a:r>
              <a:rPr lang="en-GB" sz="2400" dirty="0"/>
              <a:t> tool or the task manager.</a:t>
            </a:r>
          </a:p>
          <a:p>
            <a:pPr lvl="1">
              <a:spcBef>
                <a:spcPts val="0"/>
              </a:spcBef>
            </a:pPr>
            <a:r>
              <a:rPr lang="en-GB" sz="2400" dirty="0"/>
              <a:t>Is RAM used up? Installing more can often help the problem.</a:t>
            </a:r>
          </a:p>
          <a:p>
            <a:pPr lvl="1">
              <a:spcBef>
                <a:spcPts val="0"/>
              </a:spcBef>
            </a:pPr>
            <a:r>
              <a:rPr lang="en-GB" sz="2400" b="1" dirty="0"/>
              <a:t>Restart</a:t>
            </a:r>
            <a:r>
              <a:rPr lang="en-GB" sz="2400" dirty="0"/>
              <a:t> your computer. </a:t>
            </a:r>
          </a:p>
          <a:p>
            <a:pPr lvl="1">
              <a:spcBef>
                <a:spcPts val="0"/>
              </a:spcBef>
            </a:pPr>
            <a:r>
              <a:rPr lang="en-US" sz="2400" dirty="0"/>
              <a:t>Defragment your disks.</a:t>
            </a:r>
            <a:endParaRPr lang="en-GB" sz="2400" dirty="0"/>
          </a:p>
          <a:p>
            <a:pPr lvl="1">
              <a:spcBef>
                <a:spcPts val="0"/>
              </a:spcBef>
            </a:pPr>
            <a:endParaRPr lang="en-GB" sz="2400" dirty="0"/>
          </a:p>
        </p:txBody>
      </p:sp>
    </p:spTree>
    <p:extLst>
      <p:ext uri="{BB962C8B-B14F-4D97-AF65-F5344CB8AC3E}">
        <p14:creationId xmlns:p14="http://schemas.microsoft.com/office/powerpoint/2010/main" val="600636520"/>
      </p:ext>
    </p:extLst>
  </p:cSld>
  <p:clrMapOvr>
    <a:masterClrMapping/>
  </p:clrMapOvr>
</p:sld>
</file>

<file path=ppt/theme/theme1.xml><?xml version="1.0" encoding="utf-8"?>
<a:theme xmlns:a="http://schemas.openxmlformats.org/drawingml/2006/main" name="SubICTForUganda">
  <a:themeElements>
    <a:clrScheme name="Custom 2">
      <a:dk1>
        <a:sysClr val="windowText" lastClr="000000"/>
      </a:dk1>
      <a:lt1>
        <a:sysClr val="window" lastClr="FFFFFF"/>
      </a:lt1>
      <a:dk2>
        <a:srgbClr val="4E3B30"/>
      </a:dk2>
      <a:lt2>
        <a:srgbClr val="FBEEC9"/>
      </a:lt2>
      <a:accent1>
        <a:srgbClr val="F0A22E"/>
      </a:accent1>
      <a:accent2>
        <a:srgbClr val="C00000"/>
      </a:accent2>
      <a:accent3>
        <a:srgbClr val="A6CB6B"/>
      </a:accent3>
      <a:accent4>
        <a:srgbClr val="A19574"/>
      </a:accent4>
      <a:accent5>
        <a:srgbClr val="A5644E"/>
      </a:accent5>
      <a:accent6>
        <a:srgbClr val="C17529"/>
      </a:accent6>
      <a:hlink>
        <a:srgbClr val="AD1F1F"/>
      </a:hlink>
      <a:folHlink>
        <a:srgbClr val="FFC42F"/>
      </a:folHlink>
    </a:clrScheme>
    <a:fontScheme name="MIS12">
      <a:majorFont>
        <a:latin typeface="Cambria"/>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ubICTForUganda" id="{6CE2E6CA-FC79-4C56-9866-484B5A2A06D1}" vid="{D6DA320D-04A1-47D3-A43E-D719D2AB46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1.PowerPoint Version Ev C</Template>
  <TotalTime>2933</TotalTime>
  <Words>9074</Words>
  <Application>Microsoft Office PowerPoint</Application>
  <PresentationFormat>On-screen Show (4:3)</PresentationFormat>
  <Paragraphs>612</Paragraphs>
  <Slides>112</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112</vt:i4>
      </vt:variant>
    </vt:vector>
  </HeadingPairs>
  <TitlesOfParts>
    <vt:vector size="120" baseType="lpstr">
      <vt:lpstr>Arial</vt:lpstr>
      <vt:lpstr>Book Antiqua</vt:lpstr>
      <vt:lpstr>Calibri</vt:lpstr>
      <vt:lpstr>Cambria</vt:lpstr>
      <vt:lpstr>Mangal</vt:lpstr>
      <vt:lpstr>Tw Cen MT Condensed</vt:lpstr>
      <vt:lpstr>Wingdings</vt:lpstr>
      <vt:lpstr>SubICTForUganda</vt:lpstr>
      <vt:lpstr>Subsidiary ICT for Uganda</vt:lpstr>
      <vt:lpstr>Background</vt:lpstr>
      <vt:lpstr>Presentation Outline</vt:lpstr>
      <vt:lpstr>Sub Topic 3.1: Computer Literacy</vt:lpstr>
      <vt:lpstr>3.1.1 Booting process of a computer system</vt:lpstr>
      <vt:lpstr>3.1.2 Explaining the meaning of computer literacy</vt:lpstr>
      <vt:lpstr>Advantages of Computer Literacy</vt:lpstr>
      <vt:lpstr>Advantages of Computer Literacy</vt:lpstr>
      <vt:lpstr>Advantages of Computer Literacy</vt:lpstr>
      <vt:lpstr>3.1.3 System Startup</vt:lpstr>
      <vt:lpstr>The Startup Folder</vt:lpstr>
      <vt:lpstr>The Startup Folder</vt:lpstr>
      <vt:lpstr>3.1.4 Opening application programs</vt:lpstr>
      <vt:lpstr>3.1.4 Opening application programs</vt:lpstr>
      <vt:lpstr>3.1.4 Opening application programs</vt:lpstr>
      <vt:lpstr>Sub Topic 3.2: Secure Laboratory Environment</vt:lpstr>
      <vt:lpstr>The Computer Laboratory</vt:lpstr>
      <vt:lpstr>PowerPoint Presentation</vt:lpstr>
      <vt:lpstr>Factors to consider when setting up a computer laboratory</vt:lpstr>
      <vt:lpstr>3.2.1 Areas of laboratory security</vt:lpstr>
      <vt:lpstr>Physical security</vt:lpstr>
      <vt:lpstr>Security camera</vt:lpstr>
      <vt:lpstr>Burglar proofing</vt:lpstr>
      <vt:lpstr>Burglar proofing</vt:lpstr>
      <vt:lpstr>Electric power security</vt:lpstr>
      <vt:lpstr>Electric power security</vt:lpstr>
      <vt:lpstr>Electric power security</vt:lpstr>
      <vt:lpstr>Electric power security</vt:lpstr>
      <vt:lpstr>Electric power security</vt:lpstr>
      <vt:lpstr>Electric power security</vt:lpstr>
      <vt:lpstr>First aid kits and Toolkits</vt:lpstr>
      <vt:lpstr>Fire extinguisher</vt:lpstr>
      <vt:lpstr>Fire extinguisher</vt:lpstr>
      <vt:lpstr>Heating, Ventilation and Air  Conditioning (HVAC)</vt:lpstr>
      <vt:lpstr>Heating, Ventilation and Air  Conditioning (HVAC)</vt:lpstr>
      <vt:lpstr>Heating, Ventilation and Air  Conditioning (HVAC)</vt:lpstr>
      <vt:lpstr>Dust Control</vt:lpstr>
      <vt:lpstr>Antiglare filter screens</vt:lpstr>
      <vt:lpstr>Wool carpet</vt:lpstr>
      <vt:lpstr>Software security measures</vt:lpstr>
      <vt:lpstr>3.2.2  Safe use of the computer laboratory.</vt:lpstr>
      <vt:lpstr>3.2.2  Safe use of the computer laboratory</vt:lpstr>
      <vt:lpstr>3.2.3  Laboratory rules and regulations</vt:lpstr>
      <vt:lpstr>3.2.3  Laboratory rules and regulations</vt:lpstr>
      <vt:lpstr>3.2.3  Laboratory rules and regulations</vt:lpstr>
      <vt:lpstr>3.2.3  Laboratory rules and regulations</vt:lpstr>
      <vt:lpstr>3.2.3  Laboratory rules and regulations</vt:lpstr>
      <vt:lpstr>3.2.3  Laboratory rules and regulations</vt:lpstr>
      <vt:lpstr>3.2.3  Laboratory rules and regulations</vt:lpstr>
      <vt:lpstr>3.2.3  Laboratory rules and regulations</vt:lpstr>
      <vt:lpstr>Sub Topic 3.3: Servicing and Maintenance of Computer Systems</vt:lpstr>
      <vt:lpstr>3.3.1 Importance of servicing and maintaining a computer </vt:lpstr>
      <vt:lpstr>3.3.1 Importance of servicing and maintaining a computer </vt:lpstr>
      <vt:lpstr>3.3.1 Importance of servicing and maintaining a computer </vt:lpstr>
      <vt:lpstr>3.3.1 Importance of servicing and maintaining a computer </vt:lpstr>
      <vt:lpstr>3.3.1 Importance of servicing and maintaining a computer </vt:lpstr>
      <vt:lpstr>3.3.2 Cleaning of computers</vt:lpstr>
      <vt:lpstr>Cleaning the Case </vt:lpstr>
      <vt:lpstr>Cleaning the Case </vt:lpstr>
      <vt:lpstr>Cleaning the Case </vt:lpstr>
      <vt:lpstr>Cleaning the Case </vt:lpstr>
      <vt:lpstr>Cleaning the Case </vt:lpstr>
      <vt:lpstr>Cleaning the Case </vt:lpstr>
      <vt:lpstr>Cleaning the Keyboard </vt:lpstr>
      <vt:lpstr>Cleaning the Keyboard </vt:lpstr>
      <vt:lpstr>Cleaning the Keyboard </vt:lpstr>
      <vt:lpstr>Cleaning the Keyboard </vt:lpstr>
      <vt:lpstr>Cleaning the Mouse </vt:lpstr>
      <vt:lpstr>Cleaning the Mouse </vt:lpstr>
      <vt:lpstr>Cleaning the Mouse </vt:lpstr>
      <vt:lpstr>Cleaning the Monitor</vt:lpstr>
      <vt:lpstr>Cleaning the Monitor</vt:lpstr>
      <vt:lpstr>Cleaning the Monitor</vt:lpstr>
      <vt:lpstr>3.3.3 Installing and uninstalling system and application software</vt:lpstr>
      <vt:lpstr>3.3.3 Installing and uninstalling system and application software</vt:lpstr>
      <vt:lpstr>3.3.3 Installing and uninstalling system and application software</vt:lpstr>
      <vt:lpstr>3.3.3 Installing and uninstalling system and application software</vt:lpstr>
      <vt:lpstr>3.3.3 Installing and uninstalling system and application software</vt:lpstr>
      <vt:lpstr>3.3.3 Installing and uninstalling system and application software</vt:lpstr>
      <vt:lpstr>3.3.3 Installing and uninstalling system and application software</vt:lpstr>
      <vt:lpstr>3.3.3 Installing and uninstalling system and application software</vt:lpstr>
      <vt:lpstr>3.3.3 Installing and uninstalling system and application software</vt:lpstr>
      <vt:lpstr>3.3.3 Installing and uninstalling system and application software</vt:lpstr>
      <vt:lpstr>3.3.3 Installing and uninstalling system and application software</vt:lpstr>
      <vt:lpstr>3.3.3 Installing and uninstalling system and application software</vt:lpstr>
      <vt:lpstr>3.3.3 Installing and uninstalling system and application software</vt:lpstr>
      <vt:lpstr>3.3.3 Installing and uninstalling system and application software</vt:lpstr>
      <vt:lpstr>3.3.3 Installing and uninstalling system and application software</vt:lpstr>
      <vt:lpstr>3.3.3 Installing and uninstalling system and application software</vt:lpstr>
      <vt:lpstr>3.3.4 Updating and Upgrading of softwares</vt:lpstr>
      <vt:lpstr>3.3.4 Updating and Upgrading of softwares</vt:lpstr>
      <vt:lpstr>3.3.5 Troubleshooting on computers</vt:lpstr>
      <vt:lpstr>3.3.5 Troubleshooting on computers</vt:lpstr>
      <vt:lpstr>3.3.5 Troubleshooting on computers</vt:lpstr>
      <vt:lpstr>3.3.5 Troubleshooting on computers</vt:lpstr>
      <vt:lpstr>3.3.5 Troubleshooting on computers</vt:lpstr>
      <vt:lpstr>3.3.5 Troubleshooting on computers</vt:lpstr>
      <vt:lpstr>3.3.5 Troubleshooting on computers</vt:lpstr>
      <vt:lpstr>3.3.5 Troubleshooting on computers</vt:lpstr>
      <vt:lpstr>3.3.5 Troubleshooting on computers</vt:lpstr>
      <vt:lpstr>3.3.5 Troubleshooting on computers</vt:lpstr>
      <vt:lpstr>3.3.5 Troubleshooting on computers</vt:lpstr>
      <vt:lpstr>3.3.5 Troubleshooting on computers</vt:lpstr>
      <vt:lpstr>3.3.5 Troubleshooting on computers</vt:lpstr>
      <vt:lpstr>3.3.5 Troubleshooting on computers</vt:lpstr>
      <vt:lpstr>3.3.6 Fine-tuning the system</vt:lpstr>
      <vt:lpstr>3.3.6 Fine-tuning the system</vt:lpstr>
      <vt:lpstr>3.3.6 Fine-tuning the system</vt:lpstr>
      <vt:lpstr>3.3.6 Fine-tuning the system</vt:lpstr>
      <vt:lpstr>Review questions</vt:lpstr>
      <vt:lpstr>Review questions</vt:lpstr>
      <vt:lpstr>Subsidiary ICT for Uganda</vt:lpstr>
    </vt:vector>
  </TitlesOfParts>
  <Company>Sharebility Uganda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 Computer Laboratory Care and Maintenance - Subsidiary ICT for Uganda by Mukalele Rogers</dc:title>
  <dc:subject>UACE Subsidiary ICT 850</dc:subject>
  <dc:creator>Rogers Mukalele</dc:creator>
  <cp:keywords>UACE, UNEB,ICT,SHAREBILITY UGANDA</cp:keywords>
  <cp:lastModifiedBy>Kakuru Benard</cp:lastModifiedBy>
  <cp:revision>90</cp:revision>
  <dcterms:created xsi:type="dcterms:W3CDTF">2012-08-28T13:36:21Z</dcterms:created>
  <dcterms:modified xsi:type="dcterms:W3CDTF">2024-03-26T17:18:24Z</dcterms:modified>
</cp:coreProperties>
</file>